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70" r:id="rId2"/>
    <p:sldId id="256" r:id="rId3"/>
    <p:sldId id="271" r:id="rId4"/>
    <p:sldId id="347" r:id="rId5"/>
    <p:sldId id="348" r:id="rId6"/>
    <p:sldId id="349" r:id="rId7"/>
    <p:sldId id="350" r:id="rId8"/>
    <p:sldId id="351" r:id="rId9"/>
    <p:sldId id="352" r:id="rId10"/>
    <p:sldId id="353" r:id="rId11"/>
    <p:sldId id="354" r:id="rId12"/>
    <p:sldId id="355" r:id="rId13"/>
    <p:sldId id="356" r:id="rId14"/>
    <p:sldId id="357" r:id="rId15"/>
    <p:sldId id="358" r:id="rId16"/>
    <p:sldId id="359" r:id="rId17"/>
    <p:sldId id="360" r:id="rId18"/>
    <p:sldId id="361" r:id="rId19"/>
    <p:sldId id="362" r:id="rId20"/>
    <p:sldId id="363" r:id="rId21"/>
    <p:sldId id="364" r:id="rId22"/>
    <p:sldId id="365" r:id="rId23"/>
    <p:sldId id="366" r:id="rId24"/>
    <p:sldId id="367" r:id="rId25"/>
    <p:sldId id="368" r:id="rId26"/>
    <p:sldId id="370" r:id="rId27"/>
    <p:sldId id="371" r:id="rId28"/>
    <p:sldId id="372" r:id="rId29"/>
    <p:sldId id="373" r:id="rId30"/>
    <p:sldId id="374" r:id="rId31"/>
    <p:sldId id="375" r:id="rId32"/>
    <p:sldId id="376" r:id="rId33"/>
    <p:sldId id="377" r:id="rId34"/>
    <p:sldId id="378" r:id="rId35"/>
    <p:sldId id="379" r:id="rId36"/>
    <p:sldId id="380" r:id="rId37"/>
    <p:sldId id="381" r:id="rId38"/>
    <p:sldId id="382" r:id="rId39"/>
    <p:sldId id="383" r:id="rId40"/>
    <p:sldId id="384" r:id="rId41"/>
    <p:sldId id="385" r:id="rId42"/>
    <p:sldId id="386" r:id="rId43"/>
    <p:sldId id="387" r:id="rId44"/>
    <p:sldId id="388" r:id="rId45"/>
    <p:sldId id="321" r:id="rId4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9561C62A-A999-4E36-8182-F0D1B28D6B4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69AE521F-7718-48F5-9FE2-5B65635196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0365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15AABA9-60BC-49B7-B95D-2288A428117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D772D0C-CA57-456F-90A1-69058DC089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35C3876-90D1-4F73-95C0-4A742E7F5323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02452FB-1A7C-4D6D-B438-69C2736EAD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45AC26F-0E0A-45C0-B99E-B6AA27371C8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6BAEB95-356A-4729-9F3E-C5826EF598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C19AE-DE18-412B-808B-476BA8159A2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ED0EC-10BC-4763-AA25-A115409741D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FBF0D-3366-4D1B-BCA6-5C3640DD593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F5552E0-6123-49E4-8373-373205136AC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9F1E98F-1093-40C8-A6F5-E3738C03FE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A3B4DB8-48EF-479E-9CFF-7D4DE757B7A2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E54C322-13FC-43D5-94A9-6A7225CAE8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8BD90AE-A57D-40D1-BBFD-926C86764DAA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672D752-B71E-4DAA-920F-1753DB5AFB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F965B5-1AB0-41B7-80A4-53D022C9860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D818D4E-4F28-4ABF-8C29-0192CC4210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0D43168-42BB-4BC5-9A6C-03D833140DC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14FC9D2-25CC-4562-886E-BB0C50BB7A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6F0FE2F-CCDE-4BFC-8CF5-B9328C76EF11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DDB06AF-7D58-40DD-8C4C-6BCD6CAA47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600632F-A813-4ED0-A88F-CA938D638B8D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805C07B-969B-49BE-A3EE-42CCB113AB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D93FC9C-B9B6-4D30-B022-76F91B0851E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491733A-4361-418C-85AF-F824C7D6F7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6"/>
          <p:cNvSpPr txBox="1">
            <a:spLocks noChangeArrowheads="1"/>
          </p:cNvSpPr>
          <p:nvPr/>
        </p:nvSpPr>
        <p:spPr bwMode="auto">
          <a:xfrm>
            <a:off x="428625" y="785813"/>
            <a:ext cx="26431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00FF"/>
                </a:solidFill>
                <a:ea typeface="楷体_GB2312" pitchFamily="49" charset="-122"/>
              </a:rPr>
              <a:t>运算顺序：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28625" y="1714500"/>
            <a:ext cx="8497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楷体_GB2312" pitchFamily="49" charset="-122"/>
              </a:rPr>
              <a:t>没有括号，同级运算：从左到右依次计算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96875" y="2495550"/>
            <a:ext cx="8497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楷体_GB2312" pitchFamily="49" charset="-122"/>
              </a:rPr>
              <a:t>没有括号，含两级运算：先算第二级，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472113" y="3216275"/>
            <a:ext cx="3529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楷体_GB2312" pitchFamily="49" charset="-122"/>
              </a:rPr>
              <a:t>再算第一级。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96875" y="4006850"/>
            <a:ext cx="8497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楷体_GB2312" pitchFamily="49" charset="-122"/>
              </a:rPr>
              <a:t>有括号时：先算小括号里面的；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700338" y="4727575"/>
            <a:ext cx="467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楷体_GB2312" pitchFamily="49" charset="-122"/>
              </a:rPr>
              <a:t>再算中括号里面的；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744788" y="5430838"/>
            <a:ext cx="5256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楷体_GB2312" pitchFamily="49" charset="-122"/>
              </a:rPr>
              <a:t>最后算括号外面的。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6" grpId="0"/>
      <p:bldP spid="12297" grpId="0"/>
      <p:bldP spid="12298" grpId="0"/>
      <p:bldP spid="12299" grpId="0"/>
      <p:bldP spid="123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1285875" y="4857750"/>
            <a:ext cx="6072188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根据以上信息你能提出哪些</a:t>
            </a:r>
          </a:p>
          <a:p>
            <a:pPr algn="ctr"/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数学问题？使用了哪些运算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?</a:t>
            </a:r>
            <a:endParaRPr lang="zh-CN" altLang="en-US" sz="3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099" name="Picture 3" descr="xxsx6bpage49"/>
          <p:cNvPicPr>
            <a:picLocks noChangeAspect="1" noChangeArrowheads="1"/>
          </p:cNvPicPr>
          <p:nvPr/>
        </p:nvPicPr>
        <p:blipFill>
          <a:blip r:embed="rId2" cstate="print"/>
          <a:srcRect l="12538" t="22386" r="40552" b="59679"/>
          <a:stretch>
            <a:fillRect/>
          </a:stretch>
        </p:blipFill>
        <p:spPr bwMode="auto">
          <a:xfrm>
            <a:off x="1285875" y="1293193"/>
            <a:ext cx="6336704" cy="3466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同侧圆角矩形 3"/>
          <p:cNvSpPr/>
          <p:nvPr/>
        </p:nvSpPr>
        <p:spPr>
          <a:xfrm>
            <a:off x="483159" y="75234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84074" y="1303212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285750" y="571500"/>
            <a:ext cx="43005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我们提出的问题：</a:t>
            </a: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285750" y="1500188"/>
            <a:ext cx="79041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两个同学一共折了多少只纸鹤？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928688" y="2349500"/>
            <a:ext cx="7110412" cy="863600"/>
            <a:chOff x="1039" y="2568"/>
            <a:chExt cx="4479" cy="544"/>
          </a:xfrm>
        </p:grpSpPr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1066" y="2568"/>
              <a:ext cx="4383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1039" y="2663"/>
              <a:ext cx="447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latin typeface="楷体_GB2312" pitchFamily="49" charset="-122"/>
                  <a:ea typeface="楷体_GB2312" pitchFamily="49" charset="-122"/>
                </a:rPr>
                <a:t>你用什么方法来计算呢？为什么？</a:t>
              </a:r>
            </a:p>
          </p:txBody>
        </p:sp>
      </p:grp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928688" y="4786313"/>
            <a:ext cx="7429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加法的意义：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把两个或两个以上的数合并成一个数的运算。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1785938" y="3292475"/>
            <a:ext cx="4564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39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26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65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（只）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928688" y="3929063"/>
            <a:ext cx="79041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答：两个同学一共折了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65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只纸鹤。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1" grpId="0"/>
      <p:bldP spid="19473" grpId="0"/>
      <p:bldP spid="194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714375" y="1285875"/>
            <a:ext cx="53149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还要折多少只纸鹤？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71500" y="4786313"/>
            <a:ext cx="80724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减法的意义：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已知两个数的和和其中的一个加数，求另一个数的运算。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857375" y="3071813"/>
            <a:ext cx="4564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120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65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55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（只）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571625" y="4000500"/>
            <a:ext cx="53324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答：还要折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55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只纸鹤。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042988" y="2133600"/>
            <a:ext cx="7138987" cy="863600"/>
            <a:chOff x="1066" y="2568"/>
            <a:chExt cx="4497" cy="544"/>
          </a:xfrm>
        </p:grpSpPr>
        <p:sp>
          <p:nvSpPr>
            <p:cNvPr id="6152" name="Rectangle 9"/>
            <p:cNvSpPr>
              <a:spLocks noChangeArrowheads="1"/>
            </p:cNvSpPr>
            <p:nvPr/>
          </p:nvSpPr>
          <p:spPr bwMode="auto">
            <a:xfrm>
              <a:off x="1066" y="2568"/>
              <a:ext cx="4383" cy="5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153" name="Text Box 10"/>
            <p:cNvSpPr txBox="1">
              <a:spLocks noChangeArrowheads="1"/>
            </p:cNvSpPr>
            <p:nvPr/>
          </p:nvSpPr>
          <p:spPr bwMode="auto">
            <a:xfrm>
              <a:off x="1084" y="2619"/>
              <a:ext cx="447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latin typeface="楷体_GB2312" pitchFamily="49" charset="-122"/>
                  <a:ea typeface="楷体_GB2312" pitchFamily="49" charset="-122"/>
                </a:rPr>
                <a:t>你用什么方法来计算呢？为什么？</a:t>
              </a:r>
            </a:p>
          </p:txBody>
        </p:sp>
      </p:grp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285750" y="571500"/>
            <a:ext cx="43005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我们提出的问题：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023938" y="11303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zh-CN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428625" y="632743"/>
            <a:ext cx="2749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口头说算式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00063" y="1300163"/>
            <a:ext cx="7786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六年级有男生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77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人，女生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59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人，六年级一共有学生多少人？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38163" y="3357563"/>
            <a:ext cx="78914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六年级有男生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77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人，女生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59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人，六年级男生比女生多多少人？（女生再添上几人就与男生同样多？）</a:t>
            </a:r>
            <a:endParaRPr lang="en-US" altLang="zh-CN" sz="36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071813" y="2640013"/>
            <a:ext cx="1577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77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59</a:t>
            </a:r>
            <a:endParaRPr lang="zh-CN" altLang="en-US" sz="3600" b="1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3208338" y="5283200"/>
            <a:ext cx="15779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77</a:t>
            </a:r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59</a:t>
            </a:r>
            <a:endParaRPr lang="zh-CN" altLang="en-US" sz="3600" b="1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40" grpId="0"/>
      <p:bldP spid="18441" grpId="0"/>
      <p:bldP spid="184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xxsx6bpage49"/>
          <p:cNvPicPr>
            <a:picLocks noChangeAspect="1" noChangeArrowheads="1"/>
          </p:cNvPicPr>
          <p:nvPr/>
        </p:nvPicPr>
        <p:blipFill>
          <a:blip r:embed="rId2" cstate="print"/>
          <a:srcRect l="58557" t="22662" r="7500" b="59715"/>
          <a:stretch>
            <a:fillRect/>
          </a:stretch>
        </p:blipFill>
        <p:spPr bwMode="auto">
          <a:xfrm>
            <a:off x="357188" y="428625"/>
            <a:ext cx="4572000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643438" y="1857375"/>
            <a:ext cx="43005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一共需要多少钱？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286000" y="3571875"/>
            <a:ext cx="4127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52×1.5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78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（元）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878013" y="4840288"/>
            <a:ext cx="4454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答：一共需要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78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元。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982788" y="4286250"/>
            <a:ext cx="45894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（求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52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个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1.5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是多少）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785813" y="5429250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乘法的意义：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求几个相同加数的和的简便运算。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  <p:bldP spid="22535" grpId="0"/>
      <p:bldP spid="22536" grpId="0"/>
      <p:bldP spid="22537" grpId="0"/>
      <p:bldP spid="225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88" name="Text Box 36"/>
          <p:cNvSpPr txBox="1">
            <a:spLocks noChangeArrowheads="1"/>
          </p:cNvSpPr>
          <p:nvPr/>
        </p:nvSpPr>
        <p:spPr bwMode="auto">
          <a:xfrm>
            <a:off x="285750" y="5857875"/>
            <a:ext cx="8523288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求一个数的几分之几是多少用乘法计算。</a:t>
            </a:r>
          </a:p>
        </p:txBody>
      </p:sp>
      <p:sp>
        <p:nvSpPr>
          <p:cNvPr id="23589" name="Text Box 37"/>
          <p:cNvSpPr txBox="1">
            <a:spLocks noChangeArrowheads="1"/>
          </p:cNvSpPr>
          <p:nvPr/>
        </p:nvSpPr>
        <p:spPr bwMode="auto">
          <a:xfrm>
            <a:off x="2214563" y="5072063"/>
            <a:ext cx="50752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答：一共用了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15 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米。</a:t>
            </a:r>
          </a:p>
        </p:txBody>
      </p:sp>
      <p:pic>
        <p:nvPicPr>
          <p:cNvPr id="9220" name="Picture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57188"/>
            <a:ext cx="5072063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50"/>
          <p:cNvGrpSpPr>
            <a:grpSpLocks/>
          </p:cNvGrpSpPr>
          <p:nvPr/>
        </p:nvGrpSpPr>
        <p:grpSpPr bwMode="auto">
          <a:xfrm>
            <a:off x="2071688" y="3143250"/>
            <a:ext cx="6116637" cy="1117600"/>
            <a:chOff x="2357422" y="2928935"/>
            <a:chExt cx="6117516" cy="1118912"/>
          </a:xfrm>
        </p:grpSpPr>
        <p:grpSp>
          <p:nvGrpSpPr>
            <p:cNvPr id="3" name="组合 22"/>
            <p:cNvGrpSpPr>
              <a:grpSpLocks/>
            </p:cNvGrpSpPr>
            <p:nvPr/>
          </p:nvGrpSpPr>
          <p:grpSpPr bwMode="auto">
            <a:xfrm>
              <a:off x="2357422" y="2928936"/>
              <a:ext cx="1584007" cy="1118911"/>
              <a:chOff x="5143504" y="3857628"/>
              <a:chExt cx="1584352" cy="1119566"/>
            </a:xfrm>
          </p:grpSpPr>
          <p:sp>
            <p:nvSpPr>
              <p:cNvPr id="9243" name="TextBox 28"/>
              <p:cNvSpPr txBox="1">
                <a:spLocks noChangeArrowheads="1"/>
              </p:cNvSpPr>
              <p:nvPr/>
            </p:nvSpPr>
            <p:spPr bwMode="auto">
              <a:xfrm>
                <a:off x="5143504" y="4071942"/>
                <a:ext cx="697940" cy="606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4000"/>
                  </a:lnSpc>
                </a:pPr>
                <a:r>
                  <a:rPr lang="en-US" altLang="zh-CN" sz="4000" b="1">
                    <a:latin typeface="楷体_GB2312" pitchFamily="49" charset="-122"/>
                    <a:ea typeface="楷体_GB2312" pitchFamily="49" charset="-122"/>
                  </a:rPr>
                  <a:t>18</a:t>
                </a:r>
                <a:endParaRPr lang="zh-CN" altLang="en-US" sz="4000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grpSp>
            <p:nvGrpSpPr>
              <p:cNvPr id="4" name="组合 15"/>
              <p:cNvGrpSpPr>
                <a:grpSpLocks/>
              </p:cNvGrpSpPr>
              <p:nvPr/>
            </p:nvGrpSpPr>
            <p:grpSpPr bwMode="auto">
              <a:xfrm>
                <a:off x="6286512" y="3857628"/>
                <a:ext cx="441344" cy="1119566"/>
                <a:chOff x="5143504" y="3857628"/>
                <a:chExt cx="441344" cy="1119566"/>
              </a:xfrm>
            </p:grpSpPr>
            <p:sp>
              <p:nvSpPr>
                <p:cNvPr id="9246" name="TextBox 26"/>
                <p:cNvSpPr txBox="1">
                  <a:spLocks noChangeArrowheads="1"/>
                </p:cNvSpPr>
                <p:nvPr/>
              </p:nvSpPr>
              <p:spPr bwMode="auto">
                <a:xfrm>
                  <a:off x="5143504" y="3857628"/>
                  <a:ext cx="441344" cy="11195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ts val="4000"/>
                    </a:lnSpc>
                  </a:pPr>
                  <a:r>
                    <a:rPr lang="en-US" altLang="zh-CN" sz="4000" b="1">
                      <a:latin typeface="楷体_GB2312" pitchFamily="49" charset="-122"/>
                      <a:ea typeface="楷体_GB2312" pitchFamily="49" charset="-122"/>
                    </a:rPr>
                    <a:t>1</a:t>
                  </a:r>
                </a:p>
                <a:p>
                  <a:pPr algn="ctr">
                    <a:lnSpc>
                      <a:spcPts val="4000"/>
                    </a:lnSpc>
                  </a:pPr>
                  <a:r>
                    <a:rPr lang="en-US" altLang="zh-CN" sz="4000" b="1">
                      <a:latin typeface="楷体_GB2312" pitchFamily="49" charset="-122"/>
                      <a:ea typeface="楷体_GB2312" pitchFamily="49" charset="-122"/>
                    </a:rPr>
                    <a:t>3</a:t>
                  </a:r>
                  <a:endParaRPr lang="zh-CN" altLang="en-US" sz="4000" b="1"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  <p:cxnSp>
              <p:nvCxnSpPr>
                <p:cNvPr id="42" name="直接连接符 41"/>
                <p:cNvCxnSpPr>
                  <a:stCxn id="9246" idx="1"/>
                  <a:endCxn id="9246" idx="3"/>
                </p:cNvCxnSpPr>
                <p:nvPr/>
              </p:nvCxnSpPr>
              <p:spPr>
                <a:xfrm rot="10800000" flipH="1">
                  <a:off x="5143909" y="4417410"/>
                  <a:ext cx="441485" cy="1591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245" name="矩形 25"/>
              <p:cNvSpPr>
                <a:spLocks noChangeArrowheads="1"/>
              </p:cNvSpPr>
              <p:nvPr/>
            </p:nvSpPr>
            <p:spPr bwMode="auto">
              <a:xfrm>
                <a:off x="5751180" y="3945440"/>
                <a:ext cx="697940" cy="708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4000" b="1">
                    <a:latin typeface="楷体_GB2312" pitchFamily="49" charset="-122"/>
                    <a:ea typeface="楷体_GB2312" pitchFamily="49" charset="-122"/>
                  </a:rPr>
                  <a:t>×</a:t>
                </a:r>
                <a:endParaRPr lang="zh-CN" altLang="en-US" sz="4000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grpSp>
          <p:nvGrpSpPr>
            <p:cNvPr id="5" name="组合 22"/>
            <p:cNvGrpSpPr>
              <a:grpSpLocks/>
            </p:cNvGrpSpPr>
            <p:nvPr/>
          </p:nvGrpSpPr>
          <p:grpSpPr bwMode="auto">
            <a:xfrm>
              <a:off x="4505337" y="2928935"/>
              <a:ext cx="1584007" cy="1118911"/>
              <a:chOff x="5143504" y="3857627"/>
              <a:chExt cx="1584352" cy="1119566"/>
            </a:xfrm>
          </p:grpSpPr>
          <p:sp>
            <p:nvSpPr>
              <p:cNvPr id="9238" name="TextBox 28"/>
              <p:cNvSpPr txBox="1">
                <a:spLocks noChangeArrowheads="1"/>
              </p:cNvSpPr>
              <p:nvPr/>
            </p:nvSpPr>
            <p:spPr bwMode="auto">
              <a:xfrm>
                <a:off x="5143504" y="4071941"/>
                <a:ext cx="697940" cy="606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4000"/>
                  </a:lnSpc>
                </a:pPr>
                <a:r>
                  <a:rPr lang="en-US" altLang="zh-CN" sz="4000" b="1">
                    <a:latin typeface="楷体_GB2312" pitchFamily="49" charset="-122"/>
                    <a:ea typeface="楷体_GB2312" pitchFamily="49" charset="-122"/>
                  </a:rPr>
                  <a:t>18</a:t>
                </a:r>
                <a:endParaRPr lang="zh-CN" altLang="en-US" sz="4000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grpSp>
            <p:nvGrpSpPr>
              <p:cNvPr id="6" name="组合 15"/>
              <p:cNvGrpSpPr>
                <a:grpSpLocks/>
              </p:cNvGrpSpPr>
              <p:nvPr/>
            </p:nvGrpSpPr>
            <p:grpSpPr bwMode="auto">
              <a:xfrm>
                <a:off x="6286512" y="3857627"/>
                <a:ext cx="441344" cy="1119566"/>
                <a:chOff x="5143504" y="3857627"/>
                <a:chExt cx="441344" cy="1119566"/>
              </a:xfrm>
            </p:grpSpPr>
            <p:sp>
              <p:nvSpPr>
                <p:cNvPr id="9241" name="TextBox 26"/>
                <p:cNvSpPr txBox="1">
                  <a:spLocks noChangeArrowheads="1"/>
                </p:cNvSpPr>
                <p:nvPr/>
              </p:nvSpPr>
              <p:spPr bwMode="auto">
                <a:xfrm>
                  <a:off x="5143504" y="3857627"/>
                  <a:ext cx="441344" cy="11195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ts val="4000"/>
                    </a:lnSpc>
                  </a:pPr>
                  <a:r>
                    <a:rPr lang="en-US" altLang="zh-CN" sz="4000" b="1">
                      <a:latin typeface="楷体_GB2312" pitchFamily="49" charset="-122"/>
                      <a:ea typeface="楷体_GB2312" pitchFamily="49" charset="-122"/>
                    </a:rPr>
                    <a:t>1</a:t>
                  </a:r>
                </a:p>
                <a:p>
                  <a:pPr algn="ctr">
                    <a:lnSpc>
                      <a:spcPts val="4000"/>
                    </a:lnSpc>
                  </a:pPr>
                  <a:r>
                    <a:rPr lang="en-US" altLang="zh-CN" sz="4000" b="1">
                      <a:latin typeface="楷体_GB2312" pitchFamily="49" charset="-122"/>
                      <a:ea typeface="楷体_GB2312" pitchFamily="49" charset="-122"/>
                    </a:rPr>
                    <a:t>2</a:t>
                  </a:r>
                  <a:endParaRPr lang="zh-CN" altLang="en-US" sz="4000" b="1"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  <p:cxnSp>
              <p:nvCxnSpPr>
                <p:cNvPr id="49" name="直接连接符 48"/>
                <p:cNvCxnSpPr>
                  <a:stCxn id="9241" idx="1"/>
                  <a:endCxn id="9241" idx="3"/>
                </p:cNvCxnSpPr>
                <p:nvPr/>
              </p:nvCxnSpPr>
              <p:spPr>
                <a:xfrm rot="10800000" flipH="1">
                  <a:off x="5142603" y="4417411"/>
                  <a:ext cx="441485" cy="1591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240" name="矩形 25"/>
              <p:cNvSpPr>
                <a:spLocks noChangeArrowheads="1"/>
              </p:cNvSpPr>
              <p:nvPr/>
            </p:nvSpPr>
            <p:spPr bwMode="auto">
              <a:xfrm>
                <a:off x="5751179" y="3945440"/>
                <a:ext cx="697940" cy="708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4000" b="1">
                    <a:latin typeface="楷体_GB2312" pitchFamily="49" charset="-122"/>
                    <a:ea typeface="楷体_GB2312" pitchFamily="49" charset="-122"/>
                  </a:rPr>
                  <a:t>×</a:t>
                </a:r>
                <a:endParaRPr lang="zh-CN" altLang="en-US" sz="4000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sp>
          <p:nvSpPr>
            <p:cNvPr id="9237" name="矩形 25"/>
            <p:cNvSpPr>
              <a:spLocks noChangeArrowheads="1"/>
            </p:cNvSpPr>
            <p:nvPr/>
          </p:nvSpPr>
          <p:spPr bwMode="auto">
            <a:xfrm>
              <a:off x="3929058" y="3088186"/>
              <a:ext cx="4545880" cy="708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4000" b="1">
                  <a:latin typeface="楷体_GB2312" pitchFamily="49" charset="-122"/>
                  <a:ea typeface="楷体_GB2312" pitchFamily="49" charset="-122"/>
                </a:rPr>
                <a:t>＋      </a:t>
              </a:r>
              <a:r>
                <a:rPr lang="en-US" altLang="zh-CN" sz="4000" b="1">
                  <a:latin typeface="楷体_GB2312" pitchFamily="49" charset="-122"/>
                  <a:ea typeface="楷体_GB2312" pitchFamily="49" charset="-122"/>
                </a:rPr>
                <a:t>= 15 (</a:t>
              </a:r>
              <a:r>
                <a:rPr lang="zh-CN" altLang="en-US" sz="4000" b="1">
                  <a:latin typeface="楷体_GB2312" pitchFamily="49" charset="-122"/>
                  <a:ea typeface="楷体_GB2312" pitchFamily="49" charset="-122"/>
                </a:rPr>
                <a:t>米</a:t>
              </a:r>
              <a:r>
                <a:rPr lang="en-US" altLang="zh-CN" sz="4000" b="1">
                  <a:latin typeface="楷体_GB2312" pitchFamily="49" charset="-122"/>
                  <a:ea typeface="楷体_GB2312" pitchFamily="49" charset="-122"/>
                </a:rPr>
                <a:t>)</a:t>
              </a:r>
              <a:endParaRPr lang="zh-CN" altLang="en-US" sz="40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7" name="组合 66"/>
          <p:cNvGrpSpPr>
            <a:grpSpLocks/>
          </p:cNvGrpSpPr>
          <p:nvPr/>
        </p:nvGrpSpPr>
        <p:grpSpPr bwMode="auto">
          <a:xfrm>
            <a:off x="2428875" y="4143375"/>
            <a:ext cx="5562600" cy="1117600"/>
            <a:chOff x="2000222" y="4143382"/>
            <a:chExt cx="5563159" cy="1118270"/>
          </a:xfrm>
        </p:grpSpPr>
        <p:grpSp>
          <p:nvGrpSpPr>
            <p:cNvPr id="8" name="组合 15"/>
            <p:cNvGrpSpPr>
              <a:grpSpLocks/>
            </p:cNvGrpSpPr>
            <p:nvPr/>
          </p:nvGrpSpPr>
          <p:grpSpPr bwMode="auto">
            <a:xfrm>
              <a:off x="4357687" y="4143382"/>
              <a:ext cx="441157" cy="1118265"/>
              <a:chOff x="5143504" y="3857629"/>
              <a:chExt cx="441253" cy="1118921"/>
            </a:xfrm>
          </p:grpSpPr>
          <p:sp>
            <p:nvSpPr>
              <p:cNvPr id="9233" name="TextBox 26"/>
              <p:cNvSpPr txBox="1">
                <a:spLocks noChangeArrowheads="1"/>
              </p:cNvSpPr>
              <p:nvPr/>
            </p:nvSpPr>
            <p:spPr bwMode="auto">
              <a:xfrm>
                <a:off x="5143504" y="3857629"/>
                <a:ext cx="441253" cy="11189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4000"/>
                  </a:lnSpc>
                </a:pPr>
                <a:r>
                  <a:rPr lang="en-US" altLang="zh-CN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1</a:t>
                </a:r>
              </a:p>
              <a:p>
                <a:pPr algn="ctr">
                  <a:lnSpc>
                    <a:spcPts val="4000"/>
                  </a:lnSpc>
                </a:pPr>
                <a:r>
                  <a:rPr lang="en-US" altLang="zh-CN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2</a:t>
                </a:r>
                <a:endParaRPr lang="zh-CN" altLang="en-US" sz="4000" b="1">
                  <a:solidFill>
                    <a:srgbClr val="0000CC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cxnSp>
            <p:nvCxnSpPr>
              <p:cNvPr id="60" name="直接连接符 59"/>
              <p:cNvCxnSpPr>
                <a:stCxn id="9233" idx="1"/>
                <a:endCxn id="9233" idx="3"/>
              </p:cNvCxnSpPr>
              <p:nvPr/>
            </p:nvCxnSpPr>
            <p:spPr>
              <a:xfrm rot="10800000" flipH="1">
                <a:off x="5143714" y="4417092"/>
                <a:ext cx="441465" cy="159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65"/>
            <p:cNvGrpSpPr>
              <a:grpSpLocks/>
            </p:cNvGrpSpPr>
            <p:nvPr/>
          </p:nvGrpSpPr>
          <p:grpSpPr bwMode="auto">
            <a:xfrm>
              <a:off x="2000222" y="4143387"/>
              <a:ext cx="5563159" cy="1118265"/>
              <a:chOff x="2000222" y="4143387"/>
              <a:chExt cx="5563159" cy="1118265"/>
            </a:xfrm>
          </p:grpSpPr>
          <p:grpSp>
            <p:nvGrpSpPr>
              <p:cNvPr id="10" name="组合 22"/>
              <p:cNvGrpSpPr>
                <a:grpSpLocks/>
              </p:cNvGrpSpPr>
              <p:nvPr/>
            </p:nvGrpSpPr>
            <p:grpSpPr bwMode="auto">
              <a:xfrm>
                <a:off x="2000222" y="4143387"/>
                <a:ext cx="1901591" cy="1118265"/>
                <a:chOff x="5000600" y="3857638"/>
                <a:chExt cx="1902010" cy="1118921"/>
              </a:xfrm>
            </p:grpSpPr>
            <p:sp>
              <p:nvSpPr>
                <p:cNvPr id="9228" name="TextBox 28"/>
                <p:cNvSpPr txBox="1">
                  <a:spLocks noChangeArrowheads="1"/>
                </p:cNvSpPr>
                <p:nvPr/>
              </p:nvSpPr>
              <p:spPr bwMode="auto">
                <a:xfrm>
                  <a:off x="5000600" y="4110097"/>
                  <a:ext cx="697798" cy="6056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ts val="4000"/>
                    </a:lnSpc>
                  </a:pPr>
                  <a:r>
                    <a:rPr lang="en-US" altLang="zh-CN" sz="4000" b="1">
                      <a:solidFill>
                        <a:srgbClr val="0000CC"/>
                      </a:solidFill>
                      <a:latin typeface="楷体_GB2312" pitchFamily="49" charset="-122"/>
                      <a:ea typeface="楷体_GB2312" pitchFamily="49" charset="-122"/>
                    </a:rPr>
                    <a:t>18</a:t>
                  </a:r>
                  <a:endParaRPr lang="zh-CN" altLang="en-US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  <p:grpSp>
              <p:nvGrpSpPr>
                <p:cNvPr id="11" name="组合 15"/>
                <p:cNvGrpSpPr>
                  <a:grpSpLocks/>
                </p:cNvGrpSpPr>
                <p:nvPr/>
              </p:nvGrpSpPr>
              <p:grpSpPr bwMode="auto">
                <a:xfrm>
                  <a:off x="6461356" y="3857638"/>
                  <a:ext cx="441254" cy="1118921"/>
                  <a:chOff x="5318348" y="3857638"/>
                  <a:chExt cx="441254" cy="1118921"/>
                </a:xfrm>
              </p:grpSpPr>
              <p:sp>
                <p:nvSpPr>
                  <p:cNvPr id="9231" name="Text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18348" y="3857638"/>
                    <a:ext cx="441254" cy="111892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lnSpc>
                        <a:spcPts val="4000"/>
                      </a:lnSpc>
                    </a:pPr>
                    <a:r>
                      <a:rPr lang="en-US" altLang="zh-CN" sz="4000" b="1">
                        <a:solidFill>
                          <a:srgbClr val="0000CC"/>
                        </a:solidFill>
                        <a:latin typeface="楷体_GB2312" pitchFamily="49" charset="-122"/>
                        <a:ea typeface="楷体_GB2312" pitchFamily="49" charset="-122"/>
                      </a:rPr>
                      <a:t>1</a:t>
                    </a:r>
                  </a:p>
                  <a:p>
                    <a:pPr algn="ctr">
                      <a:lnSpc>
                        <a:spcPts val="4000"/>
                      </a:lnSpc>
                    </a:pPr>
                    <a:r>
                      <a:rPr lang="en-US" altLang="zh-CN" sz="4000" b="1">
                        <a:solidFill>
                          <a:srgbClr val="0000CC"/>
                        </a:solidFill>
                        <a:latin typeface="楷体_GB2312" pitchFamily="49" charset="-122"/>
                        <a:ea typeface="楷体_GB2312" pitchFamily="49" charset="-122"/>
                      </a:rPr>
                      <a:t>3</a:t>
                    </a:r>
                    <a:endParaRPr lang="zh-CN" altLang="en-US" sz="4000" b="1">
                      <a:solidFill>
                        <a:srgbClr val="0000CC"/>
                      </a:solidFill>
                      <a:latin typeface="楷体_GB2312" pitchFamily="49" charset="-122"/>
                      <a:ea typeface="楷体_GB2312" pitchFamily="49" charset="-122"/>
                    </a:endParaRPr>
                  </a:p>
                </p:txBody>
              </p:sp>
              <p:cxnSp>
                <p:nvCxnSpPr>
                  <p:cNvPr id="65" name="直接连接符 64"/>
                  <p:cNvCxnSpPr>
                    <a:stCxn id="9231" idx="1"/>
                    <a:endCxn id="9231" idx="3"/>
                  </p:cNvCxnSpPr>
                  <p:nvPr/>
                </p:nvCxnSpPr>
                <p:spPr>
                  <a:xfrm rot="10800000" flipH="1">
                    <a:off x="5318560" y="4417096"/>
                    <a:ext cx="441467" cy="1590"/>
                  </a:xfrm>
                  <a:prstGeom prst="line">
                    <a:avLst/>
                  </a:prstGeom>
                  <a:ln w="28575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230" name="矩形 25"/>
                <p:cNvSpPr>
                  <a:spLocks noChangeArrowheads="1"/>
                </p:cNvSpPr>
                <p:nvPr/>
              </p:nvSpPr>
              <p:spPr bwMode="auto">
                <a:xfrm>
                  <a:off x="5572229" y="4000592"/>
                  <a:ext cx="697798" cy="708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4000" b="1">
                      <a:solidFill>
                        <a:srgbClr val="0000CC"/>
                      </a:solidFill>
                      <a:latin typeface="楷体_GB2312" pitchFamily="49" charset="-122"/>
                      <a:ea typeface="楷体_GB2312" pitchFamily="49" charset="-122"/>
                    </a:rPr>
                    <a:t>×</a:t>
                  </a:r>
                  <a:endParaRPr lang="zh-CN" altLang="en-US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</p:grpSp>
          <p:sp>
            <p:nvSpPr>
              <p:cNvPr id="9227" name="矩形 25"/>
              <p:cNvSpPr>
                <a:spLocks noChangeArrowheads="1"/>
              </p:cNvSpPr>
              <p:nvPr/>
            </p:nvSpPr>
            <p:spPr bwMode="auto">
              <a:xfrm>
                <a:off x="2994387" y="4286264"/>
                <a:ext cx="4568994" cy="7078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(  </a:t>
                </a:r>
                <a:r>
                  <a:rPr lang="zh-CN" altLang="en-US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＋  </a:t>
                </a:r>
                <a:r>
                  <a:rPr lang="en-US" altLang="zh-CN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)= 15 (</a:t>
                </a:r>
                <a:r>
                  <a:rPr lang="zh-CN" altLang="en-US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米</a:t>
                </a:r>
                <a:r>
                  <a:rPr lang="en-US" altLang="zh-CN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)</a:t>
                </a:r>
                <a:endParaRPr lang="zh-CN" altLang="en-US" sz="4000" b="1">
                  <a:solidFill>
                    <a:srgbClr val="0000CC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</p:grp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5357813" y="1785938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一共用了多少米彩带？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8" grpId="0" animBg="1"/>
      <p:bldP spid="235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06" name="Text Box 30"/>
          <p:cNvSpPr txBox="1">
            <a:spLocks noChangeArrowheads="1"/>
          </p:cNvSpPr>
          <p:nvPr/>
        </p:nvSpPr>
        <p:spPr bwMode="auto">
          <a:xfrm>
            <a:off x="2422525" y="5786438"/>
            <a:ext cx="3530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答：还剩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米。</a:t>
            </a:r>
          </a:p>
        </p:txBody>
      </p:sp>
      <p:pic>
        <p:nvPicPr>
          <p:cNvPr id="10243" name="Picture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428625"/>
            <a:ext cx="4572000" cy="272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 Box 16"/>
          <p:cNvSpPr txBox="1">
            <a:spLocks noChangeArrowheads="1"/>
          </p:cNvSpPr>
          <p:nvPr/>
        </p:nvSpPr>
        <p:spPr bwMode="auto">
          <a:xfrm>
            <a:off x="4929188" y="2143125"/>
            <a:ext cx="4143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还剩多少米彩带？</a:t>
            </a:r>
          </a:p>
        </p:txBody>
      </p:sp>
      <p:grpSp>
        <p:nvGrpSpPr>
          <p:cNvPr id="2" name="组合 46"/>
          <p:cNvGrpSpPr>
            <a:grpSpLocks/>
          </p:cNvGrpSpPr>
          <p:nvPr/>
        </p:nvGrpSpPr>
        <p:grpSpPr bwMode="auto">
          <a:xfrm>
            <a:off x="1717675" y="4525963"/>
            <a:ext cx="6538913" cy="1117600"/>
            <a:chOff x="1274968" y="4143376"/>
            <a:chExt cx="6539225" cy="1118923"/>
          </a:xfrm>
        </p:grpSpPr>
        <p:grpSp>
          <p:nvGrpSpPr>
            <p:cNvPr id="3" name="组合 15"/>
            <p:cNvGrpSpPr>
              <a:grpSpLocks/>
            </p:cNvGrpSpPr>
            <p:nvPr/>
          </p:nvGrpSpPr>
          <p:grpSpPr bwMode="auto">
            <a:xfrm>
              <a:off x="4518420" y="4143381"/>
              <a:ext cx="442753" cy="1118918"/>
              <a:chOff x="5304266" y="3857627"/>
              <a:chExt cx="442849" cy="1119574"/>
            </a:xfrm>
          </p:grpSpPr>
          <p:sp>
            <p:nvSpPr>
              <p:cNvPr id="10271" name="TextBox 26"/>
              <p:cNvSpPr txBox="1">
                <a:spLocks noChangeArrowheads="1"/>
              </p:cNvSpPr>
              <p:nvPr/>
            </p:nvSpPr>
            <p:spPr bwMode="auto">
              <a:xfrm>
                <a:off x="5304267" y="3857627"/>
                <a:ext cx="442848" cy="11195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4000"/>
                  </a:lnSpc>
                </a:pPr>
                <a:r>
                  <a:rPr lang="en-US" altLang="zh-CN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1</a:t>
                </a:r>
              </a:p>
              <a:p>
                <a:pPr algn="ctr">
                  <a:lnSpc>
                    <a:spcPts val="4000"/>
                  </a:lnSpc>
                </a:pPr>
                <a:r>
                  <a:rPr lang="en-US" altLang="zh-CN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2</a:t>
                </a:r>
                <a:endParaRPr lang="zh-CN" altLang="en-US" sz="4000" b="1">
                  <a:solidFill>
                    <a:srgbClr val="0000CC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cxnSp>
            <p:nvCxnSpPr>
              <p:cNvPr id="58" name="直接连接符 57"/>
              <p:cNvCxnSpPr>
                <a:stCxn id="10271" idx="1"/>
                <a:endCxn id="10271" idx="3"/>
              </p:cNvCxnSpPr>
              <p:nvPr/>
            </p:nvCxnSpPr>
            <p:spPr>
              <a:xfrm rot="10800000" flipH="1">
                <a:off x="5304232" y="4417411"/>
                <a:ext cx="443029" cy="159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65"/>
            <p:cNvGrpSpPr>
              <a:grpSpLocks/>
            </p:cNvGrpSpPr>
            <p:nvPr/>
          </p:nvGrpSpPr>
          <p:grpSpPr bwMode="auto">
            <a:xfrm>
              <a:off x="1274968" y="4143376"/>
              <a:ext cx="6539225" cy="1118918"/>
              <a:chOff x="1274968" y="4143376"/>
              <a:chExt cx="6539225" cy="1118918"/>
            </a:xfrm>
          </p:grpSpPr>
          <p:grpSp>
            <p:nvGrpSpPr>
              <p:cNvPr id="5" name="组合 22"/>
              <p:cNvGrpSpPr>
                <a:grpSpLocks/>
              </p:cNvGrpSpPr>
              <p:nvPr/>
            </p:nvGrpSpPr>
            <p:grpSpPr bwMode="auto">
              <a:xfrm>
                <a:off x="1274968" y="4143376"/>
                <a:ext cx="2582868" cy="1118918"/>
                <a:chOff x="4275170" y="3857626"/>
                <a:chExt cx="2583427" cy="1119574"/>
              </a:xfrm>
            </p:grpSpPr>
            <p:sp>
              <p:nvSpPr>
                <p:cNvPr id="10266" name="TextBox 28"/>
                <p:cNvSpPr txBox="1">
                  <a:spLocks noChangeArrowheads="1"/>
                </p:cNvSpPr>
                <p:nvPr/>
              </p:nvSpPr>
              <p:spPr bwMode="auto">
                <a:xfrm>
                  <a:off x="4275170" y="4127707"/>
                  <a:ext cx="700989" cy="6060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ts val="4000"/>
                    </a:lnSpc>
                  </a:pPr>
                  <a:r>
                    <a:rPr lang="en-US" altLang="zh-CN" sz="4000" b="1">
                      <a:solidFill>
                        <a:srgbClr val="0000CC"/>
                      </a:solidFill>
                      <a:latin typeface="楷体_GB2312" pitchFamily="49" charset="-122"/>
                      <a:ea typeface="楷体_GB2312" pitchFamily="49" charset="-122"/>
                    </a:rPr>
                    <a:t>18</a:t>
                  </a:r>
                  <a:endParaRPr lang="zh-CN" altLang="en-US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  <p:grpSp>
              <p:nvGrpSpPr>
                <p:cNvPr id="6" name="组合 15"/>
                <p:cNvGrpSpPr>
                  <a:grpSpLocks/>
                </p:cNvGrpSpPr>
                <p:nvPr/>
              </p:nvGrpSpPr>
              <p:grpSpPr bwMode="auto">
                <a:xfrm>
                  <a:off x="6415749" y="3857626"/>
                  <a:ext cx="442848" cy="1119574"/>
                  <a:chOff x="5272741" y="3857626"/>
                  <a:chExt cx="442848" cy="1119574"/>
                </a:xfrm>
              </p:grpSpPr>
              <p:sp>
                <p:nvSpPr>
                  <p:cNvPr id="10269" name="Text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72742" y="3857626"/>
                    <a:ext cx="442847" cy="11195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lnSpc>
                        <a:spcPts val="4000"/>
                      </a:lnSpc>
                    </a:pPr>
                    <a:r>
                      <a:rPr lang="en-US" altLang="zh-CN" sz="4000" b="1">
                        <a:solidFill>
                          <a:srgbClr val="0000CC"/>
                        </a:solidFill>
                        <a:latin typeface="楷体_GB2312" pitchFamily="49" charset="-122"/>
                        <a:ea typeface="楷体_GB2312" pitchFamily="49" charset="-122"/>
                      </a:rPr>
                      <a:t>1</a:t>
                    </a:r>
                  </a:p>
                  <a:p>
                    <a:pPr algn="ctr">
                      <a:lnSpc>
                        <a:spcPts val="4000"/>
                      </a:lnSpc>
                    </a:pPr>
                    <a:r>
                      <a:rPr lang="en-US" altLang="zh-CN" sz="4000" b="1">
                        <a:solidFill>
                          <a:srgbClr val="0000CC"/>
                        </a:solidFill>
                        <a:latin typeface="楷体_GB2312" pitchFamily="49" charset="-122"/>
                        <a:ea typeface="楷体_GB2312" pitchFamily="49" charset="-122"/>
                      </a:rPr>
                      <a:t>3</a:t>
                    </a:r>
                    <a:endParaRPr lang="zh-CN" altLang="en-US" sz="4000" b="1">
                      <a:solidFill>
                        <a:srgbClr val="0000CC"/>
                      </a:solidFill>
                      <a:latin typeface="楷体_GB2312" pitchFamily="49" charset="-122"/>
                      <a:ea typeface="楷体_GB2312" pitchFamily="49" charset="-122"/>
                    </a:endParaRPr>
                  </a:p>
                </p:txBody>
              </p:sp>
              <p:cxnSp>
                <p:nvCxnSpPr>
                  <p:cNvPr id="56" name="直接连接符 55"/>
                  <p:cNvCxnSpPr>
                    <a:stCxn id="10269" idx="1"/>
                    <a:endCxn id="10269" idx="3"/>
                  </p:cNvCxnSpPr>
                  <p:nvPr/>
                </p:nvCxnSpPr>
                <p:spPr>
                  <a:xfrm rot="10800000" flipH="1">
                    <a:off x="5272677" y="4417416"/>
                    <a:ext cx="443030" cy="1590"/>
                  </a:xfrm>
                  <a:prstGeom prst="line">
                    <a:avLst/>
                  </a:prstGeom>
                  <a:ln w="28575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268" name="矩形 25"/>
                <p:cNvSpPr>
                  <a:spLocks noChangeArrowheads="1"/>
                </p:cNvSpPr>
                <p:nvPr/>
              </p:nvSpPr>
              <p:spPr bwMode="auto">
                <a:xfrm>
                  <a:off x="4816060" y="3984746"/>
                  <a:ext cx="699386" cy="7087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4000" b="1">
                      <a:solidFill>
                        <a:srgbClr val="0000CC"/>
                      </a:solidFill>
                      <a:latin typeface="楷体_GB2312" pitchFamily="49" charset="-122"/>
                      <a:ea typeface="楷体_GB2312" pitchFamily="49" charset="-122"/>
                    </a:rPr>
                    <a:t>×</a:t>
                  </a:r>
                  <a:endParaRPr lang="zh-CN" altLang="en-US" sz="4000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</p:grpSp>
          <p:sp>
            <p:nvSpPr>
              <p:cNvPr id="10265" name="矩形 25"/>
              <p:cNvSpPr>
                <a:spLocks noChangeArrowheads="1"/>
              </p:cNvSpPr>
              <p:nvPr/>
            </p:nvSpPr>
            <p:spPr bwMode="auto">
              <a:xfrm>
                <a:off x="2214546" y="4302628"/>
                <a:ext cx="5599647" cy="7083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(1</a:t>
                </a:r>
                <a:r>
                  <a:rPr lang="zh-CN" altLang="en-US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－</a:t>
                </a:r>
                <a:r>
                  <a:rPr lang="en-US" altLang="zh-CN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  </a:t>
                </a:r>
                <a:r>
                  <a:rPr lang="zh-CN" altLang="en-US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－   </a:t>
                </a:r>
                <a:r>
                  <a:rPr lang="en-US" altLang="zh-CN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) = 3 (</a:t>
                </a:r>
                <a:r>
                  <a:rPr lang="zh-CN" altLang="en-US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米</a:t>
                </a:r>
                <a:r>
                  <a:rPr lang="en-US" altLang="zh-CN" sz="4000" b="1">
                    <a:solidFill>
                      <a:srgbClr val="0000CC"/>
                    </a:solidFill>
                    <a:latin typeface="楷体_GB2312" pitchFamily="49" charset="-122"/>
                    <a:ea typeface="楷体_GB2312" pitchFamily="49" charset="-122"/>
                  </a:rPr>
                  <a:t>)</a:t>
                </a:r>
                <a:endParaRPr lang="zh-CN" altLang="en-US" sz="4000">
                  <a:solidFill>
                    <a:srgbClr val="0000CC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</p:grpSp>
      <p:grpSp>
        <p:nvGrpSpPr>
          <p:cNvPr id="7" name="组合 59"/>
          <p:cNvGrpSpPr>
            <a:grpSpLocks/>
          </p:cNvGrpSpPr>
          <p:nvPr/>
        </p:nvGrpSpPr>
        <p:grpSpPr bwMode="auto">
          <a:xfrm>
            <a:off x="857250" y="3429000"/>
            <a:ext cx="7786688" cy="1117600"/>
            <a:chOff x="571472" y="3428997"/>
            <a:chExt cx="7787247" cy="1118911"/>
          </a:xfrm>
        </p:grpSpPr>
        <p:grpSp>
          <p:nvGrpSpPr>
            <p:cNvPr id="8" name="组合 32"/>
            <p:cNvGrpSpPr>
              <a:grpSpLocks/>
            </p:cNvGrpSpPr>
            <p:nvPr/>
          </p:nvGrpSpPr>
          <p:grpSpPr bwMode="auto">
            <a:xfrm>
              <a:off x="1072852" y="3428997"/>
              <a:ext cx="7285867" cy="1118911"/>
              <a:chOff x="1858670" y="2928931"/>
              <a:chExt cx="7285867" cy="1118911"/>
            </a:xfrm>
          </p:grpSpPr>
          <p:grpSp>
            <p:nvGrpSpPr>
              <p:cNvPr id="9" name="组合 22"/>
              <p:cNvGrpSpPr>
                <a:grpSpLocks/>
              </p:cNvGrpSpPr>
              <p:nvPr/>
            </p:nvGrpSpPr>
            <p:grpSpPr bwMode="auto">
              <a:xfrm>
                <a:off x="2357423" y="2928932"/>
                <a:ext cx="1585541" cy="1118910"/>
                <a:chOff x="5143504" y="3857628"/>
                <a:chExt cx="1585886" cy="1119566"/>
              </a:xfrm>
            </p:grpSpPr>
            <p:sp>
              <p:nvSpPr>
                <p:cNvPr id="10257" name="TextBox 28"/>
                <p:cNvSpPr txBox="1">
                  <a:spLocks noChangeArrowheads="1"/>
                </p:cNvSpPr>
                <p:nvPr/>
              </p:nvSpPr>
              <p:spPr bwMode="auto">
                <a:xfrm>
                  <a:off x="5143504" y="4071942"/>
                  <a:ext cx="701036" cy="606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ts val="4000"/>
                    </a:lnSpc>
                  </a:pPr>
                  <a:r>
                    <a:rPr lang="en-US" altLang="zh-CN" sz="4000" b="1">
                      <a:latin typeface="楷体_GB2312" pitchFamily="49" charset="-122"/>
                      <a:ea typeface="楷体_GB2312" pitchFamily="49" charset="-122"/>
                    </a:rPr>
                    <a:t>18</a:t>
                  </a:r>
                  <a:endParaRPr lang="zh-CN" altLang="en-US" sz="4000" b="1"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  <p:grpSp>
              <p:nvGrpSpPr>
                <p:cNvPr id="10" name="组合 15"/>
                <p:cNvGrpSpPr>
                  <a:grpSpLocks/>
                </p:cNvGrpSpPr>
                <p:nvPr/>
              </p:nvGrpSpPr>
              <p:grpSpPr bwMode="auto">
                <a:xfrm>
                  <a:off x="6286511" y="3857628"/>
                  <a:ext cx="442879" cy="1119566"/>
                  <a:chOff x="5143503" y="3857628"/>
                  <a:chExt cx="442879" cy="1119566"/>
                </a:xfrm>
              </p:grpSpPr>
              <p:sp>
                <p:nvSpPr>
                  <p:cNvPr id="10260" name="Text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43504" y="3857628"/>
                    <a:ext cx="442878" cy="11195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lnSpc>
                        <a:spcPts val="4000"/>
                      </a:lnSpc>
                    </a:pPr>
                    <a:r>
                      <a:rPr lang="en-US" altLang="zh-CN" sz="4000" b="1">
                        <a:latin typeface="楷体_GB2312" pitchFamily="49" charset="-122"/>
                        <a:ea typeface="楷体_GB2312" pitchFamily="49" charset="-122"/>
                      </a:rPr>
                      <a:t>1</a:t>
                    </a:r>
                  </a:p>
                  <a:p>
                    <a:pPr algn="ctr">
                      <a:lnSpc>
                        <a:spcPts val="4000"/>
                      </a:lnSpc>
                    </a:pPr>
                    <a:r>
                      <a:rPr lang="en-US" altLang="zh-CN" sz="4000" b="1">
                        <a:latin typeface="楷体_GB2312" pitchFamily="49" charset="-122"/>
                        <a:ea typeface="楷体_GB2312" pitchFamily="49" charset="-122"/>
                      </a:rPr>
                      <a:t>3</a:t>
                    </a:r>
                    <a:endParaRPr lang="zh-CN" altLang="en-US" sz="4000" b="1">
                      <a:latin typeface="楷体_GB2312" pitchFamily="49" charset="-122"/>
                      <a:ea typeface="楷体_GB2312" pitchFamily="49" charset="-122"/>
                    </a:endParaRPr>
                  </a:p>
                </p:txBody>
              </p:sp>
              <p:cxnSp>
                <p:nvCxnSpPr>
                  <p:cNvPr id="46" name="直接连接符 45"/>
                  <p:cNvCxnSpPr>
                    <a:stCxn id="10260" idx="1"/>
                    <a:endCxn id="10260" idx="3"/>
                  </p:cNvCxnSpPr>
                  <p:nvPr/>
                </p:nvCxnSpPr>
                <p:spPr>
                  <a:xfrm rot="10800000" flipH="1">
                    <a:off x="5143891" y="4417410"/>
                    <a:ext cx="443041" cy="1591"/>
                  </a:xfrm>
                  <a:prstGeom prst="line">
                    <a:avLst/>
                  </a:prstGeom>
                  <a:ln w="28575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259" name="矩形 25"/>
                <p:cNvSpPr>
                  <a:spLocks noChangeArrowheads="1"/>
                </p:cNvSpPr>
                <p:nvPr/>
              </p:nvSpPr>
              <p:spPr bwMode="auto">
                <a:xfrm>
                  <a:off x="5751179" y="3945440"/>
                  <a:ext cx="699432" cy="7087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4000" b="1">
                      <a:latin typeface="楷体_GB2312" pitchFamily="49" charset="-122"/>
                      <a:ea typeface="楷体_GB2312" pitchFamily="49" charset="-122"/>
                    </a:rPr>
                    <a:t>×</a:t>
                  </a:r>
                  <a:endParaRPr lang="zh-CN" altLang="en-US" sz="4000"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</p:grpSp>
          <p:grpSp>
            <p:nvGrpSpPr>
              <p:cNvPr id="11" name="组合 22"/>
              <p:cNvGrpSpPr>
                <a:grpSpLocks/>
              </p:cNvGrpSpPr>
              <p:nvPr/>
            </p:nvGrpSpPr>
            <p:grpSpPr bwMode="auto">
              <a:xfrm>
                <a:off x="4505337" y="2928931"/>
                <a:ext cx="1585541" cy="1118910"/>
                <a:chOff x="5143504" y="3857627"/>
                <a:chExt cx="1585886" cy="1119566"/>
              </a:xfrm>
            </p:grpSpPr>
            <p:sp>
              <p:nvSpPr>
                <p:cNvPr id="10252" name="TextBox 28"/>
                <p:cNvSpPr txBox="1">
                  <a:spLocks noChangeArrowheads="1"/>
                </p:cNvSpPr>
                <p:nvPr/>
              </p:nvSpPr>
              <p:spPr bwMode="auto">
                <a:xfrm>
                  <a:off x="5143504" y="4071941"/>
                  <a:ext cx="701036" cy="606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ts val="4000"/>
                    </a:lnSpc>
                  </a:pPr>
                  <a:r>
                    <a:rPr lang="en-US" altLang="zh-CN" sz="4000" b="1">
                      <a:latin typeface="楷体_GB2312" pitchFamily="49" charset="-122"/>
                      <a:ea typeface="楷体_GB2312" pitchFamily="49" charset="-122"/>
                    </a:rPr>
                    <a:t>18</a:t>
                  </a:r>
                  <a:endParaRPr lang="zh-CN" altLang="en-US" sz="4000" b="1"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  <p:grpSp>
              <p:nvGrpSpPr>
                <p:cNvPr id="12" name="组合 15"/>
                <p:cNvGrpSpPr>
                  <a:grpSpLocks/>
                </p:cNvGrpSpPr>
                <p:nvPr/>
              </p:nvGrpSpPr>
              <p:grpSpPr bwMode="auto">
                <a:xfrm>
                  <a:off x="6286511" y="3857627"/>
                  <a:ext cx="442879" cy="1119566"/>
                  <a:chOff x="5143503" y="3857627"/>
                  <a:chExt cx="442879" cy="1119566"/>
                </a:xfrm>
              </p:grpSpPr>
              <p:sp>
                <p:nvSpPr>
                  <p:cNvPr id="10255" name="Text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43504" y="3857627"/>
                    <a:ext cx="442878" cy="11195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lnSpc>
                        <a:spcPts val="4000"/>
                      </a:lnSpc>
                    </a:pPr>
                    <a:r>
                      <a:rPr lang="en-US" altLang="zh-CN" sz="4000" b="1">
                        <a:latin typeface="楷体_GB2312" pitchFamily="49" charset="-122"/>
                        <a:ea typeface="楷体_GB2312" pitchFamily="49" charset="-122"/>
                      </a:rPr>
                      <a:t>1</a:t>
                    </a:r>
                  </a:p>
                  <a:p>
                    <a:pPr algn="ctr">
                      <a:lnSpc>
                        <a:spcPts val="4000"/>
                      </a:lnSpc>
                    </a:pPr>
                    <a:r>
                      <a:rPr lang="en-US" altLang="zh-CN" sz="4000" b="1">
                        <a:latin typeface="楷体_GB2312" pitchFamily="49" charset="-122"/>
                        <a:ea typeface="楷体_GB2312" pitchFamily="49" charset="-122"/>
                      </a:rPr>
                      <a:t>2</a:t>
                    </a:r>
                    <a:endParaRPr lang="zh-CN" altLang="en-US" sz="4000" b="1">
                      <a:latin typeface="楷体_GB2312" pitchFamily="49" charset="-122"/>
                      <a:ea typeface="楷体_GB2312" pitchFamily="49" charset="-122"/>
                    </a:endParaRPr>
                  </a:p>
                </p:txBody>
              </p:sp>
              <p:cxnSp>
                <p:nvCxnSpPr>
                  <p:cNvPr id="41" name="直接连接符 40"/>
                  <p:cNvCxnSpPr>
                    <a:stCxn id="10255" idx="1"/>
                    <a:endCxn id="10255" idx="3"/>
                  </p:cNvCxnSpPr>
                  <p:nvPr/>
                </p:nvCxnSpPr>
                <p:spPr>
                  <a:xfrm rot="10800000" flipH="1">
                    <a:off x="5144019" y="4417411"/>
                    <a:ext cx="443040" cy="1591"/>
                  </a:xfrm>
                  <a:prstGeom prst="line">
                    <a:avLst/>
                  </a:prstGeom>
                  <a:ln w="28575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254" name="矩形 25"/>
                <p:cNvSpPr>
                  <a:spLocks noChangeArrowheads="1"/>
                </p:cNvSpPr>
                <p:nvPr/>
              </p:nvSpPr>
              <p:spPr bwMode="auto">
                <a:xfrm>
                  <a:off x="5751179" y="3945440"/>
                  <a:ext cx="699432" cy="7087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4000" b="1">
                      <a:latin typeface="楷体_GB2312" pitchFamily="49" charset="-122"/>
                      <a:ea typeface="楷体_GB2312" pitchFamily="49" charset="-122"/>
                    </a:rPr>
                    <a:t>×</a:t>
                  </a:r>
                  <a:endParaRPr lang="zh-CN" altLang="en-US" sz="4000">
                    <a:latin typeface="楷体_GB2312" pitchFamily="49" charset="-122"/>
                    <a:ea typeface="楷体_GB2312" pitchFamily="49" charset="-122"/>
                  </a:endParaRPr>
                </a:p>
              </p:txBody>
            </p:sp>
          </p:grpSp>
          <p:sp>
            <p:nvSpPr>
              <p:cNvPr id="10251" name="矩形 25"/>
              <p:cNvSpPr>
                <a:spLocks noChangeArrowheads="1"/>
              </p:cNvSpPr>
              <p:nvPr/>
            </p:nvSpPr>
            <p:spPr bwMode="auto">
              <a:xfrm>
                <a:off x="1858670" y="3071809"/>
                <a:ext cx="7285867" cy="708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4000" b="1">
                    <a:latin typeface="楷体_GB2312" pitchFamily="49" charset="-122"/>
                    <a:ea typeface="楷体_GB2312" pitchFamily="49" charset="-122"/>
                  </a:rPr>
                  <a:t>－      －       </a:t>
                </a:r>
                <a:r>
                  <a:rPr lang="en-US" altLang="zh-CN" sz="4000" b="1">
                    <a:latin typeface="楷体_GB2312" pitchFamily="49" charset="-122"/>
                    <a:ea typeface="楷体_GB2312" pitchFamily="49" charset="-122"/>
                  </a:rPr>
                  <a:t>= 3 (</a:t>
                </a:r>
                <a:r>
                  <a:rPr lang="zh-CN" altLang="en-US" sz="4000" b="1">
                    <a:latin typeface="楷体_GB2312" pitchFamily="49" charset="-122"/>
                    <a:ea typeface="楷体_GB2312" pitchFamily="49" charset="-122"/>
                  </a:rPr>
                  <a:t>米</a:t>
                </a:r>
                <a:r>
                  <a:rPr lang="en-US" altLang="zh-CN" sz="4000" b="1">
                    <a:latin typeface="楷体_GB2312" pitchFamily="49" charset="-122"/>
                    <a:ea typeface="楷体_GB2312" pitchFamily="49" charset="-122"/>
                  </a:rPr>
                  <a:t>)</a:t>
                </a:r>
                <a:endParaRPr lang="zh-CN" altLang="en-US" sz="4000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sp>
          <p:nvSpPr>
            <p:cNvPr id="10248" name="TextBox 28"/>
            <p:cNvSpPr txBox="1">
              <a:spLocks noChangeArrowheads="1"/>
            </p:cNvSpPr>
            <p:nvPr/>
          </p:nvSpPr>
          <p:spPr bwMode="auto">
            <a:xfrm>
              <a:off x="571472" y="3643314"/>
              <a:ext cx="700883" cy="605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altLang="zh-CN" sz="4000" b="1">
                  <a:latin typeface="楷体_GB2312" pitchFamily="49" charset="-122"/>
                  <a:ea typeface="楷体_GB2312" pitchFamily="49" charset="-122"/>
                </a:rPr>
                <a:t>18</a:t>
              </a:r>
              <a:endParaRPr lang="zh-CN" altLang="en-US" sz="40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4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5214938" y="2428875"/>
            <a:ext cx="29702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48</a:t>
            </a:r>
            <a:r>
              <a:rPr lang="en-US" altLang="en-US" sz="3600" b="1">
                <a:latin typeface="楷体_GB2312" pitchFamily="49" charset="-122"/>
                <a:ea typeface="楷体_GB2312" pitchFamily="49" charset="-122"/>
              </a:rPr>
              <a:t>÷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4=12(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人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4857750" y="3714750"/>
            <a:ext cx="4340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答：平均每组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12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人。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285750" y="4714875"/>
            <a:ext cx="8429625" cy="1323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除法的意义：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已知两个因数的积和其中一个因数，求另一个因数的计算。</a:t>
            </a:r>
          </a:p>
        </p:txBody>
      </p:sp>
      <p:pic>
        <p:nvPicPr>
          <p:cNvPr id="11269" name="Picture 6" descr="xxsx6bpage49"/>
          <p:cNvPicPr>
            <a:picLocks noChangeAspect="1" noChangeArrowheads="1"/>
          </p:cNvPicPr>
          <p:nvPr/>
        </p:nvPicPr>
        <p:blipFill>
          <a:blip r:embed="rId2" cstate="print"/>
          <a:srcRect l="58513" t="39790" r="7457" b="42424"/>
          <a:stretch>
            <a:fillRect/>
          </a:stretch>
        </p:blipFill>
        <p:spPr bwMode="auto">
          <a:xfrm>
            <a:off x="428625" y="500063"/>
            <a:ext cx="4214813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4857750" y="1357313"/>
            <a:ext cx="38909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平均每组多少人？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/>
      <p:bldP spid="25611" grpId="0"/>
      <p:bldP spid="25613" grpId="0" animBg="1"/>
      <p:bldP spid="2560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214313" y="714375"/>
            <a:ext cx="86788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你能说出下面各题分别用什么方法运算（只列算式不计算）。</a:t>
            </a:r>
          </a:p>
        </p:txBody>
      </p:sp>
      <p:sp>
        <p:nvSpPr>
          <p:cNvPr id="13315" name="Text Box 8"/>
          <p:cNvSpPr txBox="1">
            <a:spLocks noChangeArrowheads="1"/>
          </p:cNvSpPr>
          <p:nvPr/>
        </p:nvSpPr>
        <p:spPr bwMode="auto">
          <a:xfrm>
            <a:off x="285750" y="2286000"/>
            <a:ext cx="8501063" cy="38576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5000"/>
              </a:lnSpc>
              <a:defRPr/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六年级平均每班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38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人，一共有六个班，六年级一共有多少人？</a:t>
            </a:r>
          </a:p>
          <a:p>
            <a:pPr>
              <a:lnSpc>
                <a:spcPts val="5000"/>
              </a:lnSpc>
              <a:defRPr/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教室长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米，宽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米，长比宽多多少米？</a:t>
            </a:r>
          </a:p>
          <a:p>
            <a:pPr>
              <a:lnSpc>
                <a:spcPts val="5000"/>
              </a:lnSpc>
              <a:defRPr/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一套衣服原价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400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元，现在打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折出售，现价多少元？</a:t>
            </a:r>
          </a:p>
          <a:p>
            <a:pPr>
              <a:lnSpc>
                <a:spcPts val="5000"/>
              </a:lnSpc>
              <a:defRPr/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4.100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元买了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25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千克大米，每千克多少元？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77850" y="1989138"/>
            <a:ext cx="82089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求几个相同加数和的简便运算，用乘法。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50875" y="2781300"/>
            <a:ext cx="7200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求一个数的几倍是多少，用乘法。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82625" y="3644900"/>
            <a:ext cx="7200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求一个数的几分之几（或百分之几）是多少，用乘法。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82625" y="5084763"/>
            <a:ext cx="6408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4.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求几何图形的面积、体积等。</a:t>
            </a:r>
          </a:p>
        </p:txBody>
      </p:sp>
      <p:sp>
        <p:nvSpPr>
          <p:cNvPr id="13318" name="WordArt 9"/>
          <p:cNvSpPr>
            <a:spLocks noChangeArrowheads="1" noChangeShapeType="1" noTextEdit="1"/>
          </p:cNvSpPr>
          <p:nvPr/>
        </p:nvSpPr>
        <p:spPr bwMode="auto">
          <a:xfrm>
            <a:off x="900113" y="858986"/>
            <a:ext cx="7127875" cy="985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楷体_GB2312"/>
              </a:rPr>
              <a:t>用到乘法运算的几种情形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/>
      <p:bldP spid="1229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437654" y="704751"/>
            <a:ext cx="78787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举例说明加法各部分之间的关系：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71500" y="1218902"/>
            <a:ext cx="79295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40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8=10</a:t>
            </a:r>
            <a:r>
              <a:rPr lang="en-US" altLang="zh-CN" sz="44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en-US" altLang="zh-CN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8=10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2     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  <a:r>
              <a:rPr lang="en-US" altLang="zh-CN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2=10</a:t>
            </a:r>
            <a:r>
              <a:rPr lang="zh-CN" altLang="en-US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36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8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57188" y="3214688"/>
            <a:ext cx="7134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举例说明减法各部分之间的关系：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285750" y="3929063"/>
            <a:ext cx="83010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lain" startAt="100"/>
            </a:pPr>
            <a:r>
              <a:rPr lang="zh-CN" altLang="en-US" sz="3600" b="1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3600" b="1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30=70   30=100</a:t>
            </a:r>
            <a:r>
              <a:rPr lang="zh-CN" altLang="en-US" sz="3600" b="1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3600" b="1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70  100=70</a:t>
            </a:r>
            <a:r>
              <a:rPr lang="zh-CN" altLang="en-US" sz="3600" b="1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600" b="1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30 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285875" y="1961009"/>
            <a:ext cx="5072063" cy="1323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加数＋加数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和     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一个加数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和－另一个加数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2286000" y="4509120"/>
            <a:ext cx="4286250" cy="17541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被减数－减数 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= 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差　　　　　　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defRPr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减数 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= 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被减数－差　　　　　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defRPr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被减数 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= 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差＋减数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8678" grpId="0"/>
      <p:bldP spid="28679" grpId="0"/>
      <p:bldP spid="28682" grpId="0" animBg="1"/>
      <p:bldP spid="2868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928688" y="1143000"/>
            <a:ext cx="30686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加数</a:t>
            </a:r>
            <a:r>
              <a:rPr lang="zh-CN" sz="3200" b="1">
                <a:latin typeface="宋体" pitchFamily="2" charset="-122"/>
              </a:rPr>
              <a:t>＋</a:t>
            </a: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加数</a:t>
            </a:r>
            <a:r>
              <a:rPr lang="zh-CN" sz="3200" b="1">
                <a:latin typeface="宋体" pitchFamily="2" charset="-122"/>
              </a:rPr>
              <a:t>＝</a:t>
            </a: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和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944563" y="2332038"/>
            <a:ext cx="3479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被减数</a:t>
            </a:r>
            <a:r>
              <a:rPr lang="zh-CN" sz="3200" b="1">
                <a:latin typeface="宋体" pitchFamily="2" charset="-122"/>
              </a:rPr>
              <a:t>－</a:t>
            </a: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减数</a:t>
            </a:r>
            <a:r>
              <a:rPr lang="zh-CN" sz="3200" b="1">
                <a:latin typeface="宋体" pitchFamily="2" charset="-122"/>
              </a:rPr>
              <a:t>＝</a:t>
            </a: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差</a:t>
            </a:r>
          </a:p>
        </p:txBody>
      </p:sp>
      <p:sp>
        <p:nvSpPr>
          <p:cNvPr id="15364" name="AutoShape 5"/>
          <p:cNvSpPr>
            <a:spLocks/>
          </p:cNvSpPr>
          <p:nvPr/>
        </p:nvSpPr>
        <p:spPr bwMode="auto">
          <a:xfrm>
            <a:off x="4498975" y="1312863"/>
            <a:ext cx="287338" cy="1463675"/>
          </a:xfrm>
          <a:prstGeom prst="rightBrace">
            <a:avLst>
              <a:gd name="adj1" fmla="val 42449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5365" name="AutoShape 7"/>
          <p:cNvSpPr>
            <a:spLocks/>
          </p:cNvSpPr>
          <p:nvPr/>
        </p:nvSpPr>
        <p:spPr bwMode="auto">
          <a:xfrm>
            <a:off x="3357563" y="3240088"/>
            <a:ext cx="265112" cy="1441450"/>
          </a:xfrm>
          <a:prstGeom prst="leftBrace">
            <a:avLst>
              <a:gd name="adj1" fmla="val 45309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3544888" y="3071813"/>
            <a:ext cx="22431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一个加数</a:t>
            </a:r>
            <a:r>
              <a:rPr lang="zh-CN" sz="3200">
                <a:latin typeface="宋体" pitchFamily="2" charset="-122"/>
              </a:rPr>
              <a:t>＝</a:t>
            </a:r>
          </a:p>
        </p:txBody>
      </p:sp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3544888" y="3678238"/>
            <a:ext cx="1831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被减数</a:t>
            </a:r>
            <a:r>
              <a:rPr lang="zh-CN" sz="3200" b="1">
                <a:latin typeface="宋体" pitchFamily="2" charset="-122"/>
              </a:rPr>
              <a:t>＝</a:t>
            </a:r>
          </a:p>
        </p:txBody>
      </p:sp>
      <p:sp>
        <p:nvSpPr>
          <p:cNvPr id="15368" name="Text Box 10"/>
          <p:cNvSpPr txBox="1">
            <a:spLocks noChangeArrowheads="1"/>
          </p:cNvSpPr>
          <p:nvPr/>
        </p:nvSpPr>
        <p:spPr bwMode="auto">
          <a:xfrm>
            <a:off x="3946525" y="4257675"/>
            <a:ext cx="1420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减数</a:t>
            </a:r>
            <a:r>
              <a:rPr lang="zh-CN" sz="3200" b="1">
                <a:latin typeface="宋体" pitchFamily="2" charset="-122"/>
              </a:rPr>
              <a:t>＝</a:t>
            </a: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5765800" y="3059113"/>
            <a:ext cx="3806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和－另一个加数</a:t>
            </a:r>
          </a:p>
        </p:txBody>
      </p:sp>
      <p:sp>
        <p:nvSpPr>
          <p:cNvPr id="15370" name="Text Box 12"/>
          <p:cNvSpPr txBox="1">
            <a:spLocks noChangeArrowheads="1"/>
          </p:cNvSpPr>
          <p:nvPr/>
        </p:nvSpPr>
        <p:spPr bwMode="auto">
          <a:xfrm>
            <a:off x="5311775" y="3686175"/>
            <a:ext cx="1831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ea typeface="楷体_GB2312" pitchFamily="49" charset="-122"/>
              </a:rPr>
              <a:t>减数</a:t>
            </a:r>
            <a:r>
              <a:rPr lang="zh-CN" sz="3200" b="1">
                <a:latin typeface="宋体" pitchFamily="2" charset="-122"/>
              </a:rPr>
              <a:t>＋</a:t>
            </a:r>
            <a:r>
              <a:rPr lang="zh-CN" sz="3200" b="1">
                <a:ea typeface="楷体_GB2312" pitchFamily="49" charset="-122"/>
              </a:rPr>
              <a:t>差</a:t>
            </a:r>
          </a:p>
        </p:txBody>
      </p:sp>
      <p:sp>
        <p:nvSpPr>
          <p:cNvPr id="15371" name="Text Box 13"/>
          <p:cNvSpPr txBox="1">
            <a:spLocks noChangeArrowheads="1"/>
          </p:cNvSpPr>
          <p:nvPr/>
        </p:nvSpPr>
        <p:spPr bwMode="auto">
          <a:xfrm>
            <a:off x="5399088" y="4214813"/>
            <a:ext cx="2244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被减数</a:t>
            </a:r>
            <a:r>
              <a:rPr lang="zh-CN" sz="3200" b="1">
                <a:latin typeface="宋体" pitchFamily="2" charset="-122"/>
              </a:rPr>
              <a:t>－</a:t>
            </a: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差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307975" y="5143500"/>
            <a:ext cx="8478838" cy="584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sz="3200" b="1" dirty="0">
                <a:ea typeface="楷体_GB2312" pitchFamily="49" charset="-122"/>
              </a:rPr>
              <a:t>加法可用减法验算，减法可用加法或减法验算</a:t>
            </a:r>
            <a:r>
              <a:rPr lang="zh-CN" altLang="en-US" sz="3200" b="1" dirty="0">
                <a:ea typeface="楷体_GB2312" pitchFamily="49" charset="-122"/>
              </a:rPr>
              <a:t>。</a:t>
            </a:r>
            <a:endParaRPr lang="zh-CN" sz="3200" b="1" dirty="0">
              <a:ea typeface="楷体_GB2312" pitchFamily="49" charset="-122"/>
            </a:endParaRPr>
          </a:p>
        </p:txBody>
      </p:sp>
      <p:sp>
        <p:nvSpPr>
          <p:cNvPr id="15373" name="Text Box 37"/>
          <p:cNvSpPr txBox="1">
            <a:spLocks noChangeArrowheads="1"/>
          </p:cNvSpPr>
          <p:nvPr/>
        </p:nvSpPr>
        <p:spPr bwMode="auto">
          <a:xfrm>
            <a:off x="3762375" y="3146425"/>
            <a:ext cx="309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zh-CN" sz="2400"/>
          </a:p>
        </p:txBody>
      </p:sp>
      <p:sp>
        <p:nvSpPr>
          <p:cNvPr id="15374" name="AutoShape 38"/>
          <p:cNvSpPr>
            <a:spLocks noChangeArrowheads="1"/>
          </p:cNvSpPr>
          <p:nvPr/>
        </p:nvSpPr>
        <p:spPr bwMode="auto">
          <a:xfrm>
            <a:off x="2143125" y="3643313"/>
            <a:ext cx="1096963" cy="485775"/>
          </a:xfrm>
          <a:prstGeom prst="notchedRightArrow">
            <a:avLst>
              <a:gd name="adj1" fmla="val 50000"/>
              <a:gd name="adj2" fmla="val 502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9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6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250825" y="333375"/>
            <a:ext cx="7134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举例说明乘法各部分之间的关系：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28625" y="3214688"/>
            <a:ext cx="7134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举例说明除法各部分之间的关系：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428625" y="1000125"/>
            <a:ext cx="75517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  7×8 =56        7 = 56÷8      8=56÷7</a:t>
            </a:r>
          </a:p>
          <a:p>
            <a:pPr marL="342900" indent="-342900"/>
            <a:endParaRPr lang="en-US" altLang="zh-CN" sz="32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808038" y="3857625"/>
            <a:ext cx="7004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24÷4 =6     4=24÷6      24=6×4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2590800" y="1961009"/>
            <a:ext cx="5124450" cy="13239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因数 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因数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积　　　  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一个因数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积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÷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另一个因数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2643188" y="4429125"/>
            <a:ext cx="3571875" cy="2062163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被除数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÷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除数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商　　       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除数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被除数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÷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商　　　　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被除数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商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×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除数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29702" grpId="0"/>
      <p:bldP spid="29703" grpId="0"/>
      <p:bldP spid="29704" grpId="0" animBg="1"/>
      <p:bldP spid="2970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4"/>
          <p:cNvSpPr txBox="1">
            <a:spLocks noChangeArrowheads="1"/>
          </p:cNvSpPr>
          <p:nvPr/>
        </p:nvSpPr>
        <p:spPr bwMode="auto">
          <a:xfrm>
            <a:off x="1360488" y="1143000"/>
            <a:ext cx="30686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因数</a:t>
            </a:r>
            <a:r>
              <a:rPr lang="zh-CN" altLang="zh-CN" sz="3200" b="1"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因数＝积</a:t>
            </a:r>
          </a:p>
        </p:txBody>
      </p:sp>
      <p:sp>
        <p:nvSpPr>
          <p:cNvPr id="17411" name="Text Box 15"/>
          <p:cNvSpPr txBox="1">
            <a:spLocks noChangeArrowheads="1"/>
          </p:cNvSpPr>
          <p:nvPr/>
        </p:nvSpPr>
        <p:spPr bwMode="auto">
          <a:xfrm>
            <a:off x="890588" y="2332038"/>
            <a:ext cx="34813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被除数</a:t>
            </a:r>
            <a:r>
              <a:rPr lang="zh-CN" altLang="zh-CN" sz="3200" b="1">
                <a:latin typeface="楷体_GB2312" pitchFamily="49" charset="-122"/>
                <a:ea typeface="楷体_GB2312" pitchFamily="49" charset="-122"/>
              </a:rPr>
              <a:t>÷</a:t>
            </a:r>
            <a:r>
              <a:rPr lang="zh-CN" sz="3200" b="1">
                <a:latin typeface="楷体_GB2312" pitchFamily="49" charset="-122"/>
                <a:ea typeface="楷体_GB2312" pitchFamily="49" charset="-122"/>
              </a:rPr>
              <a:t>除数＝商</a:t>
            </a:r>
          </a:p>
        </p:txBody>
      </p:sp>
      <p:sp>
        <p:nvSpPr>
          <p:cNvPr id="17412" name="AutoShape 16"/>
          <p:cNvSpPr>
            <a:spLocks/>
          </p:cNvSpPr>
          <p:nvPr/>
        </p:nvSpPr>
        <p:spPr bwMode="auto">
          <a:xfrm>
            <a:off x="4643438" y="1357313"/>
            <a:ext cx="288925" cy="1366837"/>
          </a:xfrm>
          <a:prstGeom prst="rightBrace">
            <a:avLst>
              <a:gd name="adj1" fmla="val 39423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7413" name="AutoShape 18"/>
          <p:cNvSpPr>
            <a:spLocks/>
          </p:cNvSpPr>
          <p:nvPr/>
        </p:nvSpPr>
        <p:spPr bwMode="auto">
          <a:xfrm>
            <a:off x="3143250" y="3552825"/>
            <a:ext cx="190500" cy="1485900"/>
          </a:xfrm>
          <a:prstGeom prst="leftBrace">
            <a:avLst>
              <a:gd name="adj1" fmla="val 6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7414" name="Text Box 19"/>
          <p:cNvSpPr txBox="1">
            <a:spLocks noChangeArrowheads="1"/>
          </p:cNvSpPr>
          <p:nvPr/>
        </p:nvSpPr>
        <p:spPr bwMode="auto">
          <a:xfrm>
            <a:off x="3398838" y="3357563"/>
            <a:ext cx="2244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一个因数</a:t>
            </a:r>
            <a:r>
              <a:rPr lang="zh-CN" sz="3200" b="1">
                <a:latin typeface="宋体" pitchFamily="2" charset="-122"/>
              </a:rPr>
              <a:t>＝</a:t>
            </a:r>
          </a:p>
        </p:txBody>
      </p:sp>
      <p:sp>
        <p:nvSpPr>
          <p:cNvPr id="17415" name="Text Box 20"/>
          <p:cNvSpPr txBox="1">
            <a:spLocks noChangeArrowheads="1"/>
          </p:cNvSpPr>
          <p:nvPr/>
        </p:nvSpPr>
        <p:spPr bwMode="auto">
          <a:xfrm>
            <a:off x="3382963" y="3963988"/>
            <a:ext cx="1831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被除数</a:t>
            </a:r>
            <a:r>
              <a:rPr lang="zh-CN" sz="3200" b="1">
                <a:latin typeface="宋体" pitchFamily="2" charset="-122"/>
              </a:rPr>
              <a:t>＝</a:t>
            </a:r>
          </a:p>
        </p:txBody>
      </p:sp>
      <p:sp>
        <p:nvSpPr>
          <p:cNvPr id="17416" name="Text Box 21"/>
          <p:cNvSpPr txBox="1">
            <a:spLocks noChangeArrowheads="1"/>
          </p:cNvSpPr>
          <p:nvPr/>
        </p:nvSpPr>
        <p:spPr bwMode="auto">
          <a:xfrm>
            <a:off x="3379788" y="4543425"/>
            <a:ext cx="1420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除数</a:t>
            </a:r>
            <a:r>
              <a:rPr lang="zh-CN" sz="3200" b="1">
                <a:latin typeface="宋体" pitchFamily="2" charset="-122"/>
              </a:rPr>
              <a:t>＝</a:t>
            </a:r>
          </a:p>
        </p:txBody>
      </p:sp>
      <p:sp>
        <p:nvSpPr>
          <p:cNvPr id="17417" name="Text Box 22"/>
          <p:cNvSpPr txBox="1">
            <a:spLocks noChangeArrowheads="1"/>
          </p:cNvSpPr>
          <p:nvPr/>
        </p:nvSpPr>
        <p:spPr bwMode="auto">
          <a:xfrm>
            <a:off x="5503863" y="3362325"/>
            <a:ext cx="30686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积</a:t>
            </a:r>
            <a:r>
              <a:rPr lang="zh-CN" altLang="zh-CN" sz="3200" b="1">
                <a:latin typeface="楷体_GB2312" pitchFamily="49" charset="-122"/>
                <a:ea typeface="楷体_GB2312" pitchFamily="49" charset="-122"/>
              </a:rPr>
              <a:t>÷</a:t>
            </a: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另一个因数</a:t>
            </a:r>
          </a:p>
        </p:txBody>
      </p:sp>
      <p:sp>
        <p:nvSpPr>
          <p:cNvPr id="17418" name="Text Box 23"/>
          <p:cNvSpPr txBox="1">
            <a:spLocks noChangeArrowheads="1"/>
          </p:cNvSpPr>
          <p:nvPr/>
        </p:nvSpPr>
        <p:spPr bwMode="auto">
          <a:xfrm>
            <a:off x="5105400" y="3997325"/>
            <a:ext cx="1833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ea typeface="楷体_GB2312" pitchFamily="49" charset="-122"/>
              </a:rPr>
              <a:t>除数</a:t>
            </a:r>
            <a:r>
              <a:rPr lang="zh-CN" altLang="zh-CN" sz="3200" b="1">
                <a:latin typeface="宋体" pitchFamily="2" charset="-122"/>
              </a:rPr>
              <a:t>×</a:t>
            </a:r>
            <a:r>
              <a:rPr lang="zh-CN" sz="3200" b="1">
                <a:ea typeface="楷体_GB2312" pitchFamily="49" charset="-122"/>
              </a:rPr>
              <a:t>商</a:t>
            </a:r>
          </a:p>
        </p:txBody>
      </p:sp>
      <p:sp>
        <p:nvSpPr>
          <p:cNvPr id="17419" name="Text Box 24"/>
          <p:cNvSpPr txBox="1">
            <a:spLocks noChangeArrowheads="1"/>
          </p:cNvSpPr>
          <p:nvPr/>
        </p:nvSpPr>
        <p:spPr bwMode="auto">
          <a:xfrm>
            <a:off x="4827588" y="4552950"/>
            <a:ext cx="2244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楷体_GB2312" pitchFamily="49" charset="-122"/>
                <a:ea typeface="楷体_GB2312" pitchFamily="49" charset="-122"/>
              </a:rPr>
              <a:t>被除数</a:t>
            </a:r>
            <a:r>
              <a:rPr lang="zh-CN" altLang="zh-CN" sz="3200" b="1">
                <a:latin typeface="宋体" pitchFamily="2" charset="-122"/>
              </a:rPr>
              <a:t>÷</a:t>
            </a:r>
            <a:r>
              <a:rPr lang="zh-CN" sz="3200" b="1">
                <a:latin typeface="楷体_GB2312" pitchFamily="49" charset="-122"/>
                <a:ea typeface="楷体_GB2312" pitchFamily="49" charset="-122"/>
              </a:rPr>
              <a:t>商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357188" y="5429250"/>
            <a:ext cx="8429625" cy="5842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sz="3200" b="1" dirty="0">
                <a:ea typeface="楷体_GB2312" pitchFamily="49" charset="-122"/>
              </a:rPr>
              <a:t>乘法可用除法验算，除法可用乘法或除法验算</a:t>
            </a:r>
            <a:r>
              <a:rPr lang="zh-CN" altLang="en-US" sz="3200" b="1" dirty="0">
                <a:ea typeface="楷体_GB2312" pitchFamily="49" charset="-122"/>
              </a:rPr>
              <a:t>。</a:t>
            </a:r>
            <a:endParaRPr lang="zh-CN" sz="3200" b="1" dirty="0">
              <a:ea typeface="楷体_GB2312" pitchFamily="49" charset="-122"/>
            </a:endParaRPr>
          </a:p>
        </p:txBody>
      </p:sp>
      <p:sp>
        <p:nvSpPr>
          <p:cNvPr id="17421" name="AutoShape 41"/>
          <p:cNvSpPr>
            <a:spLocks noChangeArrowheads="1"/>
          </p:cNvSpPr>
          <p:nvPr/>
        </p:nvSpPr>
        <p:spPr bwMode="auto">
          <a:xfrm>
            <a:off x="2000250" y="4057650"/>
            <a:ext cx="976313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8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5"/>
          <p:cNvSpPr txBox="1">
            <a:spLocks noChangeArrowheads="1"/>
          </p:cNvSpPr>
          <p:nvPr/>
        </p:nvSpPr>
        <p:spPr bwMode="auto">
          <a:xfrm>
            <a:off x="357188" y="1571625"/>
            <a:ext cx="86074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cs typeface="Arial Unicode MS" pitchFamily="34" charset="-122"/>
              </a:rPr>
              <a:t>0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(   )  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a×0=</a:t>
            </a:r>
            <a:r>
              <a:rPr lang="en-US" altLang="zh-CN" sz="36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(   )  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0÷a=</a:t>
            </a:r>
            <a:r>
              <a:rPr lang="en-US" altLang="zh-CN" sz="36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(   )</a:t>
            </a:r>
          </a:p>
          <a:p>
            <a:pPr>
              <a:lnSpc>
                <a:spcPct val="200000"/>
              </a:lnSpc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0=</a:t>
            </a:r>
            <a:r>
              <a:rPr lang="en-US" altLang="zh-CN" sz="36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(   )  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a×1=</a:t>
            </a:r>
            <a:r>
              <a:rPr lang="en-US" altLang="zh-CN" sz="36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(   )  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a÷a=</a:t>
            </a:r>
            <a:r>
              <a:rPr lang="en-US" altLang="zh-CN" sz="36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(   )</a:t>
            </a:r>
          </a:p>
          <a:p>
            <a:pPr>
              <a:lnSpc>
                <a:spcPct val="200000"/>
              </a:lnSpc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a=</a:t>
            </a:r>
            <a:r>
              <a:rPr lang="en-US" altLang="zh-CN" sz="36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(   )  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a÷1=</a:t>
            </a:r>
            <a:r>
              <a:rPr lang="en-US" altLang="zh-CN" sz="36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(   )  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1÷a=</a:t>
            </a:r>
            <a:r>
              <a:rPr lang="en-US" altLang="zh-CN" sz="3600" b="1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(   )</a:t>
            </a:r>
            <a:endParaRPr lang="zh-CN" altLang="en-US" sz="3600" b="1">
              <a:solidFill>
                <a:srgbClr val="FF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5" name="TextBox 16"/>
          <p:cNvSpPr txBox="1">
            <a:spLocks noChangeArrowheads="1"/>
          </p:cNvSpPr>
          <p:nvPr/>
        </p:nvSpPr>
        <p:spPr bwMode="auto">
          <a:xfrm>
            <a:off x="357188" y="928688"/>
            <a:ext cx="8286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在四则运算中，还要注意以下一些特殊情况：</a:t>
            </a:r>
          </a:p>
        </p:txBody>
      </p:sp>
      <p:sp>
        <p:nvSpPr>
          <p:cNvPr id="18436" name="TextBox 18"/>
          <p:cNvSpPr txBox="1">
            <a:spLocks noChangeArrowheads="1"/>
          </p:cNvSpPr>
          <p:nvPr/>
        </p:nvSpPr>
        <p:spPr bwMode="auto">
          <a:xfrm>
            <a:off x="357188" y="5357813"/>
            <a:ext cx="8286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注意：在上面算式中</a:t>
            </a: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作除数是不能是</a:t>
            </a: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000250" y="1857375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endParaRPr lang="zh-CN" altLang="en-US" sz="40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000250" y="2928938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endParaRPr lang="zh-CN" altLang="en-US" sz="40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987925" y="2928938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endParaRPr lang="zh-CN" altLang="en-US" sz="40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4987925" y="4000500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endParaRPr lang="zh-CN" altLang="en-US" sz="40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2000250" y="4071938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Arial Unicode MS" pitchFamily="34" charset="-122"/>
              </a:rPr>
              <a:t>0</a:t>
            </a:r>
            <a:endParaRPr lang="zh-CN" altLang="en-US" sz="40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  <a:cs typeface="Arial Unicode MS" pitchFamily="34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4910138" y="1990725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Arial Unicode MS" pitchFamily="34" charset="-122"/>
              </a:rPr>
              <a:t>0</a:t>
            </a:r>
            <a:endParaRPr lang="zh-CN" altLang="en-US" sz="40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  <a:cs typeface="Arial Unicode MS" pitchFamily="34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7916863" y="1928813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Arial Unicode MS" pitchFamily="34" charset="-122"/>
              </a:rPr>
              <a:t>0</a:t>
            </a:r>
            <a:endParaRPr lang="zh-CN" altLang="en-US" sz="40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  <a:cs typeface="Arial Unicode MS" pitchFamily="34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929563" y="3000375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Arial Unicode MS" pitchFamily="34" charset="-122"/>
              </a:rPr>
              <a:t>1</a:t>
            </a:r>
            <a:endParaRPr lang="zh-CN" altLang="en-US" sz="40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  <a:cs typeface="Arial Unicode MS" pitchFamily="34" charset="-122"/>
            </a:endParaRPr>
          </a:p>
        </p:txBody>
      </p:sp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7967663" y="4000500"/>
            <a:ext cx="390525" cy="912813"/>
            <a:chOff x="7643834" y="4143380"/>
            <a:chExt cx="389844" cy="913380"/>
          </a:xfrm>
        </p:grpSpPr>
        <p:sp>
          <p:nvSpPr>
            <p:cNvPr id="18446" name="矩形 27"/>
            <p:cNvSpPr>
              <a:spLocks noChangeArrowheads="1"/>
            </p:cNvSpPr>
            <p:nvPr/>
          </p:nvSpPr>
          <p:spPr bwMode="auto">
            <a:xfrm>
              <a:off x="7643834" y="4143380"/>
              <a:ext cx="389844" cy="913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altLang="zh-CN" sz="32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  <a:cs typeface="Arial Unicode MS" pitchFamily="34" charset="-122"/>
                </a:rPr>
                <a:t>1</a:t>
              </a:r>
            </a:p>
            <a:p>
              <a:pPr algn="ctr">
                <a:lnSpc>
                  <a:spcPts val="3200"/>
                </a:lnSpc>
              </a:pPr>
              <a:r>
                <a:rPr lang="en-US" altLang="zh-CN" sz="32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  <a:cs typeface="Arial Unicode MS" pitchFamily="34" charset="-122"/>
                </a:rPr>
                <a:t>a</a:t>
              </a:r>
              <a:endPara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Arial Unicode MS" pitchFamily="34" charset="-122"/>
              </a:endParaRPr>
            </a:p>
          </p:txBody>
        </p:sp>
        <p:cxnSp>
          <p:nvCxnSpPr>
            <p:cNvPr id="30" name="直接连接符 29"/>
            <p:cNvCxnSpPr>
              <a:stCxn id="18446" idx="1"/>
              <a:endCxn id="18446" idx="3"/>
            </p:cNvCxnSpPr>
            <p:nvPr/>
          </p:nvCxnSpPr>
          <p:spPr>
            <a:xfrm rot="10800000" flipH="1">
              <a:off x="7643834" y="4600864"/>
              <a:ext cx="389844" cy="1589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2"/>
          <p:cNvSpPr>
            <a:spLocks noChangeShapeType="1"/>
          </p:cNvSpPr>
          <p:nvPr/>
        </p:nvSpPr>
        <p:spPr bwMode="auto">
          <a:xfrm>
            <a:off x="3143250" y="2000250"/>
            <a:ext cx="2879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1" name="Line 3"/>
          <p:cNvSpPr>
            <a:spLocks noChangeShapeType="1"/>
          </p:cNvSpPr>
          <p:nvPr/>
        </p:nvSpPr>
        <p:spPr bwMode="auto">
          <a:xfrm>
            <a:off x="3114675" y="5000625"/>
            <a:ext cx="2879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2435225" y="2178050"/>
            <a:ext cx="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6715125" y="2214563"/>
            <a:ext cx="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H="1">
            <a:off x="3143250" y="1857375"/>
            <a:ext cx="2879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 flipH="1">
            <a:off x="3114675" y="5145088"/>
            <a:ext cx="2879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714500" y="1428750"/>
            <a:ext cx="14414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加法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000750" y="1428750"/>
            <a:ext cx="14414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减法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701800" y="4643438"/>
            <a:ext cx="14414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乘法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6143625" y="4643438"/>
            <a:ext cx="14414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除法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357563" y="1143000"/>
            <a:ext cx="2571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互为逆运算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1143000" y="2571750"/>
            <a:ext cx="136048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求相同加数和的简便运算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6715125" y="2500313"/>
            <a:ext cx="14287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求相同减数个数的简便运算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3286125" y="5143500"/>
            <a:ext cx="2571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互为逆运算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 animBg="1"/>
      <p:bldP spid="22532" grpId="0" animBg="1"/>
      <p:bldP spid="22533" grpId="0" animBg="1"/>
      <p:bldP spid="22534" grpId="0" animBg="1"/>
      <p:bldP spid="22535" grpId="0" animBg="1"/>
      <p:bldP spid="22536" grpId="0"/>
      <p:bldP spid="22537" grpId="0"/>
      <p:bldP spid="22538" grpId="0"/>
      <p:bldP spid="22539" grpId="0"/>
      <p:bldP spid="22540" grpId="0"/>
      <p:bldP spid="22542" grpId="0"/>
      <p:bldP spid="22543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237" name="Group 61"/>
          <p:cNvGraphicFramePr>
            <a:graphicFrameLocks noGrp="1"/>
          </p:cNvGraphicFramePr>
          <p:nvPr>
            <p:ph/>
          </p:nvPr>
        </p:nvGraphicFramePr>
        <p:xfrm>
          <a:off x="285750" y="928688"/>
          <a:ext cx="8501122" cy="5286413"/>
        </p:xfrm>
        <a:graphic>
          <a:graphicData uri="http://schemas.openxmlformats.org/drawingml/2006/table">
            <a:tbl>
              <a:tblPr/>
              <a:tblGrid>
                <a:gridCol w="1500168"/>
                <a:gridCol w="2071702"/>
                <a:gridCol w="4929252"/>
              </a:tblGrid>
              <a:tr h="9417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zh-CN" altLang="zh-CN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运算律</a:t>
                      </a:r>
                      <a:endParaRPr kumimoji="0" lang="zh-CN" altLang="zh-CN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用字母表示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703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加法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交换律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zh-CN" altLang="zh-CN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62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结合律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zh-CN" altLang="zh-CN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703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altLang="zh-CN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乘法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交换律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zh-CN" altLang="zh-CN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70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结合律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zh-CN" altLang="zh-CN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9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分配律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zh-CN" altLang="zh-CN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929188" y="1957388"/>
            <a:ext cx="3021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 = b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997450" y="3736975"/>
            <a:ext cx="30210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 = b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08413" y="2857500"/>
            <a:ext cx="50593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(a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b)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 = a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(b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10013" y="4643438"/>
            <a:ext cx="4776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 = a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endParaRPr lang="en-US" altLang="zh-CN" sz="40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33800" y="5429250"/>
            <a:ext cx="5137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 = a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</a:p>
        </p:txBody>
      </p:sp>
      <p:sp>
        <p:nvSpPr>
          <p:cNvPr id="21538" name="左大括号 7"/>
          <p:cNvSpPr>
            <a:spLocks/>
          </p:cNvSpPr>
          <p:nvPr/>
        </p:nvSpPr>
        <p:spPr bwMode="auto">
          <a:xfrm>
            <a:off x="1643063" y="2214563"/>
            <a:ext cx="285750" cy="1143000"/>
          </a:xfrm>
          <a:prstGeom prst="leftBrace">
            <a:avLst>
              <a:gd name="adj1" fmla="val 8333"/>
              <a:gd name="adj2" fmla="val 50000"/>
            </a:avLst>
          </a:prstGeom>
          <a:noFill/>
          <a:ln w="38100" algn="ctr">
            <a:solidFill>
              <a:srgbClr val="3333F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9" name="左大括号 8"/>
          <p:cNvSpPr>
            <a:spLocks/>
          </p:cNvSpPr>
          <p:nvPr/>
        </p:nvSpPr>
        <p:spPr bwMode="auto">
          <a:xfrm>
            <a:off x="1643063" y="4143375"/>
            <a:ext cx="214312" cy="1714500"/>
          </a:xfrm>
          <a:prstGeom prst="leftBrace">
            <a:avLst>
              <a:gd name="adj1" fmla="val 8333"/>
              <a:gd name="adj2" fmla="val 50000"/>
            </a:avLst>
          </a:prstGeom>
          <a:noFill/>
          <a:ln w="38100" algn="ctr">
            <a:solidFill>
              <a:srgbClr val="3333F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66738"/>
            <a:ext cx="7962900" cy="762000"/>
          </a:xfrm>
        </p:spPr>
        <p:txBody>
          <a:bodyPr anchor="t" anchorCtr="0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zh-CN" altLang="en-US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你能在（）里填上合适的数吗？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115050" cy="8921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44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  78+45</a:t>
            </a:r>
            <a:r>
              <a:rPr lang="zh-CN" altLang="en-US" sz="44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44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45+</a:t>
            </a:r>
            <a:r>
              <a:rPr lang="zh-CN" altLang="en-US" sz="44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（　　）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4635500" y="1557338"/>
            <a:ext cx="100806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78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755650" y="2565400"/>
            <a:ext cx="705643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94+64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＝（　　）</a:t>
            </a: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+94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3571875" y="2492375"/>
            <a:ext cx="936625" cy="823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64</a:t>
            </a: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1785938" y="3929063"/>
            <a:ext cx="4786312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加法的交换律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09" grpId="0"/>
      <p:bldP spid="72710" grpId="0"/>
      <p:bldP spid="727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66738"/>
            <a:ext cx="8462963" cy="762000"/>
          </a:xfrm>
        </p:spPr>
        <p:txBody>
          <a:bodyPr anchor="t" anchorCtr="0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zh-CN" altLang="en-US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你能在（）里填上合适的数吗？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250825" y="1733550"/>
            <a:ext cx="8464550" cy="992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72+47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+  53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72+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　</a:t>
            </a: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　）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                                                                                                                                  </a:t>
            </a: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6072188" y="1700213"/>
            <a:ext cx="2178050" cy="823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47 53                        </a:t>
            </a: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468313" y="2741613"/>
            <a:ext cx="849630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81+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19+37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）＝（　</a:t>
            </a: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　）</a:t>
            </a: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+37</a:t>
            </a:r>
          </a:p>
        </p:txBody>
      </p:sp>
      <p:sp>
        <p:nvSpPr>
          <p:cNvPr id="75786" name="Text Box 10"/>
          <p:cNvSpPr txBox="1">
            <a:spLocks noChangeArrowheads="1"/>
          </p:cNvSpPr>
          <p:nvPr/>
        </p:nvSpPr>
        <p:spPr bwMode="auto">
          <a:xfrm>
            <a:off x="4929188" y="2709863"/>
            <a:ext cx="2163762" cy="823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81 19</a:t>
            </a:r>
          </a:p>
        </p:txBody>
      </p:sp>
      <p:sp>
        <p:nvSpPr>
          <p:cNvPr id="75788" name="Rectangle 12"/>
          <p:cNvSpPr>
            <a:spLocks noChangeArrowheads="1"/>
          </p:cNvSpPr>
          <p:nvPr/>
        </p:nvSpPr>
        <p:spPr bwMode="auto">
          <a:xfrm>
            <a:off x="1906588" y="4076700"/>
            <a:ext cx="4808537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加法的结合律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3" grpId="0"/>
      <p:bldP spid="75784" grpId="0"/>
      <p:bldP spid="75785" grpId="0"/>
      <p:bldP spid="75786" grpId="0"/>
      <p:bldP spid="757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数与代数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195736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032250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6.2 </a:t>
            </a:r>
            <a:r>
              <a:rPr kumimoji="1" lang="zh-CN" alt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数的运算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858838"/>
            <a:ext cx="5545137" cy="762000"/>
          </a:xfrm>
        </p:spPr>
        <p:txBody>
          <a:bodyPr anchor="t" anchorCtr="0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zh-CN" altLang="en-US" sz="44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用简便方法计算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276475"/>
            <a:ext cx="3889375" cy="550863"/>
          </a:xfrm>
        </p:spPr>
        <p:txBody>
          <a:bodyPr/>
          <a:lstStyle/>
          <a:p>
            <a:pPr algn="l" eaLnBrk="1" hangingPunct="1"/>
            <a:r>
              <a:rPr lang="zh-CN" altLang="en-US" sz="36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　</a:t>
            </a:r>
            <a:r>
              <a:rPr lang="en-US" altLang="zh-CN" sz="36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26+</a:t>
            </a:r>
            <a:r>
              <a:rPr lang="zh-CN" altLang="en-US" sz="36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6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167+74</a:t>
            </a:r>
            <a:r>
              <a:rPr lang="zh-CN" altLang="en-US" sz="36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）　</a:t>
            </a:r>
          </a:p>
          <a:p>
            <a:pPr algn="l" eaLnBrk="1" hangingPunct="1"/>
            <a:endParaRPr lang="en-US" altLang="zh-CN" sz="3600" b="1" smtClean="0">
              <a:solidFill>
                <a:srgbClr val="000000"/>
              </a:solidFill>
              <a:effectLst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23850" y="3141663"/>
            <a:ext cx="4051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26+74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+167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95288" y="4221163"/>
            <a:ext cx="1584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267</a:t>
            </a:r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5003800" y="2276475"/>
            <a:ext cx="3960813" cy="892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166+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285+334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427538" y="3219450"/>
            <a:ext cx="45370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＝（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166+334</a:t>
            </a: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+285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429125" y="4227513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　</a:t>
            </a:r>
            <a:r>
              <a:rPr lang="en-US" altLang="zh-CN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785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4" grpId="0"/>
      <p:bldP spid="2057" grpId="0"/>
      <p:bldP spid="205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042988" y="2492375"/>
            <a:ext cx="2520950" cy="360363"/>
            <a:chOff x="1111" y="1253"/>
            <a:chExt cx="1588" cy="227"/>
          </a:xfrm>
        </p:grpSpPr>
        <p:sp>
          <p:nvSpPr>
            <p:cNvPr id="25676" name="Oval 2"/>
            <p:cNvSpPr>
              <a:spLocks noChangeArrowheads="1"/>
            </p:cNvSpPr>
            <p:nvPr/>
          </p:nvSpPr>
          <p:spPr bwMode="auto">
            <a:xfrm>
              <a:off x="111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77" name="Oval 3"/>
            <p:cNvSpPr>
              <a:spLocks noChangeArrowheads="1"/>
            </p:cNvSpPr>
            <p:nvPr/>
          </p:nvSpPr>
          <p:spPr bwMode="auto">
            <a:xfrm>
              <a:off x="145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78" name="Oval 4"/>
            <p:cNvSpPr>
              <a:spLocks noChangeArrowheads="1"/>
            </p:cNvSpPr>
            <p:nvPr/>
          </p:nvSpPr>
          <p:spPr bwMode="auto">
            <a:xfrm>
              <a:off x="179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79" name="Oval 5"/>
            <p:cNvSpPr>
              <a:spLocks noChangeArrowheads="1"/>
            </p:cNvSpPr>
            <p:nvPr/>
          </p:nvSpPr>
          <p:spPr bwMode="auto">
            <a:xfrm>
              <a:off x="213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80" name="Oval 6"/>
            <p:cNvSpPr>
              <a:spLocks noChangeArrowheads="1"/>
            </p:cNvSpPr>
            <p:nvPr/>
          </p:nvSpPr>
          <p:spPr bwMode="auto">
            <a:xfrm>
              <a:off x="2472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1042988" y="3043238"/>
            <a:ext cx="2520950" cy="360362"/>
            <a:chOff x="1111" y="1253"/>
            <a:chExt cx="1588" cy="227"/>
          </a:xfrm>
        </p:grpSpPr>
        <p:sp>
          <p:nvSpPr>
            <p:cNvPr id="25671" name="Oval 24"/>
            <p:cNvSpPr>
              <a:spLocks noChangeArrowheads="1"/>
            </p:cNvSpPr>
            <p:nvPr/>
          </p:nvSpPr>
          <p:spPr bwMode="auto">
            <a:xfrm>
              <a:off x="111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72" name="Oval 25"/>
            <p:cNvSpPr>
              <a:spLocks noChangeArrowheads="1"/>
            </p:cNvSpPr>
            <p:nvPr/>
          </p:nvSpPr>
          <p:spPr bwMode="auto">
            <a:xfrm>
              <a:off x="145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73" name="Oval 26"/>
            <p:cNvSpPr>
              <a:spLocks noChangeArrowheads="1"/>
            </p:cNvSpPr>
            <p:nvPr/>
          </p:nvSpPr>
          <p:spPr bwMode="auto">
            <a:xfrm>
              <a:off x="179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74" name="Oval 27"/>
            <p:cNvSpPr>
              <a:spLocks noChangeArrowheads="1"/>
            </p:cNvSpPr>
            <p:nvPr/>
          </p:nvSpPr>
          <p:spPr bwMode="auto">
            <a:xfrm>
              <a:off x="213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75" name="Oval 28"/>
            <p:cNvSpPr>
              <a:spLocks noChangeArrowheads="1"/>
            </p:cNvSpPr>
            <p:nvPr/>
          </p:nvSpPr>
          <p:spPr bwMode="auto">
            <a:xfrm>
              <a:off x="2472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042988" y="3595688"/>
            <a:ext cx="2520950" cy="360362"/>
            <a:chOff x="1111" y="1253"/>
            <a:chExt cx="1588" cy="227"/>
          </a:xfrm>
        </p:grpSpPr>
        <p:sp>
          <p:nvSpPr>
            <p:cNvPr id="25666" name="Oval 30"/>
            <p:cNvSpPr>
              <a:spLocks noChangeArrowheads="1"/>
            </p:cNvSpPr>
            <p:nvPr/>
          </p:nvSpPr>
          <p:spPr bwMode="auto">
            <a:xfrm>
              <a:off x="111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67" name="Oval 31"/>
            <p:cNvSpPr>
              <a:spLocks noChangeArrowheads="1"/>
            </p:cNvSpPr>
            <p:nvPr/>
          </p:nvSpPr>
          <p:spPr bwMode="auto">
            <a:xfrm>
              <a:off x="145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68" name="Oval 32"/>
            <p:cNvSpPr>
              <a:spLocks noChangeArrowheads="1"/>
            </p:cNvSpPr>
            <p:nvPr/>
          </p:nvSpPr>
          <p:spPr bwMode="auto">
            <a:xfrm>
              <a:off x="179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69" name="Oval 33"/>
            <p:cNvSpPr>
              <a:spLocks noChangeArrowheads="1"/>
            </p:cNvSpPr>
            <p:nvPr/>
          </p:nvSpPr>
          <p:spPr bwMode="auto">
            <a:xfrm>
              <a:off x="213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70" name="Oval 34"/>
            <p:cNvSpPr>
              <a:spLocks noChangeArrowheads="1"/>
            </p:cNvSpPr>
            <p:nvPr/>
          </p:nvSpPr>
          <p:spPr bwMode="auto">
            <a:xfrm>
              <a:off x="2472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1042988" y="4148138"/>
            <a:ext cx="2520950" cy="360362"/>
            <a:chOff x="1111" y="1253"/>
            <a:chExt cx="1588" cy="227"/>
          </a:xfrm>
        </p:grpSpPr>
        <p:sp>
          <p:nvSpPr>
            <p:cNvPr id="25661" name="Oval 36"/>
            <p:cNvSpPr>
              <a:spLocks noChangeArrowheads="1"/>
            </p:cNvSpPr>
            <p:nvPr/>
          </p:nvSpPr>
          <p:spPr bwMode="auto">
            <a:xfrm>
              <a:off x="111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62" name="Oval 37"/>
            <p:cNvSpPr>
              <a:spLocks noChangeArrowheads="1"/>
            </p:cNvSpPr>
            <p:nvPr/>
          </p:nvSpPr>
          <p:spPr bwMode="auto">
            <a:xfrm>
              <a:off x="145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63" name="Oval 38"/>
            <p:cNvSpPr>
              <a:spLocks noChangeArrowheads="1"/>
            </p:cNvSpPr>
            <p:nvPr/>
          </p:nvSpPr>
          <p:spPr bwMode="auto">
            <a:xfrm>
              <a:off x="179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64" name="Oval 39"/>
            <p:cNvSpPr>
              <a:spLocks noChangeArrowheads="1"/>
            </p:cNvSpPr>
            <p:nvPr/>
          </p:nvSpPr>
          <p:spPr bwMode="auto">
            <a:xfrm>
              <a:off x="213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65" name="Oval 40"/>
            <p:cNvSpPr>
              <a:spLocks noChangeArrowheads="1"/>
            </p:cNvSpPr>
            <p:nvPr/>
          </p:nvSpPr>
          <p:spPr bwMode="auto">
            <a:xfrm>
              <a:off x="2472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25606" name="Text Box 41"/>
          <p:cNvSpPr txBox="1">
            <a:spLocks noChangeArrowheads="1"/>
          </p:cNvSpPr>
          <p:nvPr/>
        </p:nvSpPr>
        <p:spPr bwMode="auto">
          <a:xfrm>
            <a:off x="250825" y="1052513"/>
            <a:ext cx="410368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一共有多少个？</a:t>
            </a:r>
          </a:p>
        </p:txBody>
      </p: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4714875" y="1412875"/>
            <a:ext cx="1150938" cy="165100"/>
            <a:chOff x="1111" y="1253"/>
            <a:chExt cx="1588" cy="227"/>
          </a:xfrm>
        </p:grpSpPr>
        <p:sp>
          <p:nvSpPr>
            <p:cNvPr id="25656" name="Oval 43"/>
            <p:cNvSpPr>
              <a:spLocks noChangeArrowheads="1"/>
            </p:cNvSpPr>
            <p:nvPr/>
          </p:nvSpPr>
          <p:spPr bwMode="auto">
            <a:xfrm>
              <a:off x="111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57" name="Oval 44"/>
            <p:cNvSpPr>
              <a:spLocks noChangeArrowheads="1"/>
            </p:cNvSpPr>
            <p:nvPr/>
          </p:nvSpPr>
          <p:spPr bwMode="auto">
            <a:xfrm>
              <a:off x="145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58" name="Oval 45"/>
            <p:cNvSpPr>
              <a:spLocks noChangeArrowheads="1"/>
            </p:cNvSpPr>
            <p:nvPr/>
          </p:nvSpPr>
          <p:spPr bwMode="auto">
            <a:xfrm>
              <a:off x="179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59" name="Oval 46"/>
            <p:cNvSpPr>
              <a:spLocks noChangeArrowheads="1"/>
            </p:cNvSpPr>
            <p:nvPr/>
          </p:nvSpPr>
          <p:spPr bwMode="auto">
            <a:xfrm>
              <a:off x="213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60" name="Oval 47"/>
            <p:cNvSpPr>
              <a:spLocks noChangeArrowheads="1"/>
            </p:cNvSpPr>
            <p:nvPr/>
          </p:nvSpPr>
          <p:spPr bwMode="auto">
            <a:xfrm>
              <a:off x="2472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4714875" y="1716088"/>
            <a:ext cx="1150938" cy="165100"/>
            <a:chOff x="1111" y="1253"/>
            <a:chExt cx="1588" cy="227"/>
          </a:xfrm>
        </p:grpSpPr>
        <p:sp>
          <p:nvSpPr>
            <p:cNvPr id="25651" name="Oval 49"/>
            <p:cNvSpPr>
              <a:spLocks noChangeArrowheads="1"/>
            </p:cNvSpPr>
            <p:nvPr/>
          </p:nvSpPr>
          <p:spPr bwMode="auto">
            <a:xfrm>
              <a:off x="111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52" name="Oval 50"/>
            <p:cNvSpPr>
              <a:spLocks noChangeArrowheads="1"/>
            </p:cNvSpPr>
            <p:nvPr/>
          </p:nvSpPr>
          <p:spPr bwMode="auto">
            <a:xfrm>
              <a:off x="145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53" name="Oval 51"/>
            <p:cNvSpPr>
              <a:spLocks noChangeArrowheads="1"/>
            </p:cNvSpPr>
            <p:nvPr/>
          </p:nvSpPr>
          <p:spPr bwMode="auto">
            <a:xfrm>
              <a:off x="179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54" name="Oval 52"/>
            <p:cNvSpPr>
              <a:spLocks noChangeArrowheads="1"/>
            </p:cNvSpPr>
            <p:nvPr/>
          </p:nvSpPr>
          <p:spPr bwMode="auto">
            <a:xfrm>
              <a:off x="213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55" name="Oval 53"/>
            <p:cNvSpPr>
              <a:spLocks noChangeArrowheads="1"/>
            </p:cNvSpPr>
            <p:nvPr/>
          </p:nvSpPr>
          <p:spPr bwMode="auto">
            <a:xfrm>
              <a:off x="2472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8" name="Group 54"/>
          <p:cNvGrpSpPr>
            <a:grpSpLocks/>
          </p:cNvGrpSpPr>
          <p:nvPr/>
        </p:nvGrpSpPr>
        <p:grpSpPr bwMode="auto">
          <a:xfrm>
            <a:off x="4714875" y="2020888"/>
            <a:ext cx="1150938" cy="165100"/>
            <a:chOff x="1111" y="1253"/>
            <a:chExt cx="1588" cy="227"/>
          </a:xfrm>
        </p:grpSpPr>
        <p:sp>
          <p:nvSpPr>
            <p:cNvPr id="25646" name="Oval 55"/>
            <p:cNvSpPr>
              <a:spLocks noChangeArrowheads="1"/>
            </p:cNvSpPr>
            <p:nvPr/>
          </p:nvSpPr>
          <p:spPr bwMode="auto">
            <a:xfrm>
              <a:off x="111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47" name="Oval 56"/>
            <p:cNvSpPr>
              <a:spLocks noChangeArrowheads="1"/>
            </p:cNvSpPr>
            <p:nvPr/>
          </p:nvSpPr>
          <p:spPr bwMode="auto">
            <a:xfrm>
              <a:off x="145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48" name="Oval 57"/>
            <p:cNvSpPr>
              <a:spLocks noChangeArrowheads="1"/>
            </p:cNvSpPr>
            <p:nvPr/>
          </p:nvSpPr>
          <p:spPr bwMode="auto">
            <a:xfrm>
              <a:off x="179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49" name="Oval 58"/>
            <p:cNvSpPr>
              <a:spLocks noChangeArrowheads="1"/>
            </p:cNvSpPr>
            <p:nvPr/>
          </p:nvSpPr>
          <p:spPr bwMode="auto">
            <a:xfrm>
              <a:off x="213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50" name="Oval 59"/>
            <p:cNvSpPr>
              <a:spLocks noChangeArrowheads="1"/>
            </p:cNvSpPr>
            <p:nvPr/>
          </p:nvSpPr>
          <p:spPr bwMode="auto">
            <a:xfrm>
              <a:off x="2472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9" name="Group 60"/>
          <p:cNvGrpSpPr>
            <a:grpSpLocks/>
          </p:cNvGrpSpPr>
          <p:nvPr/>
        </p:nvGrpSpPr>
        <p:grpSpPr bwMode="auto">
          <a:xfrm>
            <a:off x="4714875" y="2325688"/>
            <a:ext cx="1150938" cy="165100"/>
            <a:chOff x="1111" y="1253"/>
            <a:chExt cx="1588" cy="227"/>
          </a:xfrm>
        </p:grpSpPr>
        <p:sp>
          <p:nvSpPr>
            <p:cNvPr id="25641" name="Oval 61"/>
            <p:cNvSpPr>
              <a:spLocks noChangeArrowheads="1"/>
            </p:cNvSpPr>
            <p:nvPr/>
          </p:nvSpPr>
          <p:spPr bwMode="auto">
            <a:xfrm>
              <a:off x="111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42" name="Oval 62"/>
            <p:cNvSpPr>
              <a:spLocks noChangeArrowheads="1"/>
            </p:cNvSpPr>
            <p:nvPr/>
          </p:nvSpPr>
          <p:spPr bwMode="auto">
            <a:xfrm>
              <a:off x="145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43" name="Oval 63"/>
            <p:cNvSpPr>
              <a:spLocks noChangeArrowheads="1"/>
            </p:cNvSpPr>
            <p:nvPr/>
          </p:nvSpPr>
          <p:spPr bwMode="auto">
            <a:xfrm>
              <a:off x="179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44" name="Oval 64"/>
            <p:cNvSpPr>
              <a:spLocks noChangeArrowheads="1"/>
            </p:cNvSpPr>
            <p:nvPr/>
          </p:nvSpPr>
          <p:spPr bwMode="auto">
            <a:xfrm>
              <a:off x="2131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45" name="Oval 65"/>
            <p:cNvSpPr>
              <a:spLocks noChangeArrowheads="1"/>
            </p:cNvSpPr>
            <p:nvPr/>
          </p:nvSpPr>
          <p:spPr bwMode="auto">
            <a:xfrm>
              <a:off x="2472" y="1253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52291" name="Text Box 67"/>
          <p:cNvSpPr txBox="1">
            <a:spLocks noChangeArrowheads="1"/>
          </p:cNvSpPr>
          <p:nvPr/>
        </p:nvSpPr>
        <p:spPr bwMode="auto">
          <a:xfrm>
            <a:off x="6370638" y="1484313"/>
            <a:ext cx="792162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5</a:t>
            </a:r>
          </a:p>
        </p:txBody>
      </p:sp>
      <p:grpSp>
        <p:nvGrpSpPr>
          <p:cNvPr id="10" name="Group 92"/>
          <p:cNvGrpSpPr>
            <a:grpSpLocks/>
          </p:cNvGrpSpPr>
          <p:nvPr/>
        </p:nvGrpSpPr>
        <p:grpSpPr bwMode="auto">
          <a:xfrm>
            <a:off x="4678363" y="3213100"/>
            <a:ext cx="165100" cy="1077913"/>
            <a:chOff x="3129" y="2024"/>
            <a:chExt cx="104" cy="679"/>
          </a:xfrm>
        </p:grpSpPr>
        <p:sp>
          <p:nvSpPr>
            <p:cNvPr id="25637" name="Oval 69"/>
            <p:cNvSpPr>
              <a:spLocks noChangeArrowheads="1"/>
            </p:cNvSpPr>
            <p:nvPr/>
          </p:nvSpPr>
          <p:spPr bwMode="auto">
            <a:xfrm>
              <a:off x="3129" y="2024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38" name="Oval 75"/>
            <p:cNvSpPr>
              <a:spLocks noChangeArrowheads="1"/>
            </p:cNvSpPr>
            <p:nvPr/>
          </p:nvSpPr>
          <p:spPr bwMode="auto">
            <a:xfrm>
              <a:off x="3129" y="2215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39" name="Oval 81"/>
            <p:cNvSpPr>
              <a:spLocks noChangeArrowheads="1"/>
            </p:cNvSpPr>
            <p:nvPr/>
          </p:nvSpPr>
          <p:spPr bwMode="auto">
            <a:xfrm>
              <a:off x="3129" y="2407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40" name="Oval 87"/>
            <p:cNvSpPr>
              <a:spLocks noChangeArrowheads="1"/>
            </p:cNvSpPr>
            <p:nvPr/>
          </p:nvSpPr>
          <p:spPr bwMode="auto">
            <a:xfrm>
              <a:off x="3129" y="2599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11" name="Group 93"/>
          <p:cNvGrpSpPr>
            <a:grpSpLocks/>
          </p:cNvGrpSpPr>
          <p:nvPr/>
        </p:nvGrpSpPr>
        <p:grpSpPr bwMode="auto">
          <a:xfrm>
            <a:off x="4924425" y="3213100"/>
            <a:ext cx="165100" cy="1077913"/>
            <a:chOff x="3284" y="2024"/>
            <a:chExt cx="104" cy="679"/>
          </a:xfrm>
        </p:grpSpPr>
        <p:sp>
          <p:nvSpPr>
            <p:cNvPr id="25633" name="Oval 70"/>
            <p:cNvSpPr>
              <a:spLocks noChangeArrowheads="1"/>
            </p:cNvSpPr>
            <p:nvPr/>
          </p:nvSpPr>
          <p:spPr bwMode="auto">
            <a:xfrm>
              <a:off x="3284" y="2024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34" name="Oval 76"/>
            <p:cNvSpPr>
              <a:spLocks noChangeArrowheads="1"/>
            </p:cNvSpPr>
            <p:nvPr/>
          </p:nvSpPr>
          <p:spPr bwMode="auto">
            <a:xfrm>
              <a:off x="3284" y="2215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35" name="Oval 82"/>
            <p:cNvSpPr>
              <a:spLocks noChangeArrowheads="1"/>
            </p:cNvSpPr>
            <p:nvPr/>
          </p:nvSpPr>
          <p:spPr bwMode="auto">
            <a:xfrm>
              <a:off x="3284" y="2407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36" name="Oval 88"/>
            <p:cNvSpPr>
              <a:spLocks noChangeArrowheads="1"/>
            </p:cNvSpPr>
            <p:nvPr/>
          </p:nvSpPr>
          <p:spPr bwMode="auto">
            <a:xfrm>
              <a:off x="3284" y="2599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12" name="Group 94"/>
          <p:cNvGrpSpPr>
            <a:grpSpLocks/>
          </p:cNvGrpSpPr>
          <p:nvPr/>
        </p:nvGrpSpPr>
        <p:grpSpPr bwMode="auto">
          <a:xfrm>
            <a:off x="5170488" y="3213100"/>
            <a:ext cx="165100" cy="1077913"/>
            <a:chOff x="3439" y="2024"/>
            <a:chExt cx="104" cy="679"/>
          </a:xfrm>
        </p:grpSpPr>
        <p:sp>
          <p:nvSpPr>
            <p:cNvPr id="25629" name="Oval 71"/>
            <p:cNvSpPr>
              <a:spLocks noChangeArrowheads="1"/>
            </p:cNvSpPr>
            <p:nvPr/>
          </p:nvSpPr>
          <p:spPr bwMode="auto">
            <a:xfrm>
              <a:off x="3439" y="2024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30" name="Oval 77"/>
            <p:cNvSpPr>
              <a:spLocks noChangeArrowheads="1"/>
            </p:cNvSpPr>
            <p:nvPr/>
          </p:nvSpPr>
          <p:spPr bwMode="auto">
            <a:xfrm>
              <a:off x="3439" y="2215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31" name="Oval 83"/>
            <p:cNvSpPr>
              <a:spLocks noChangeArrowheads="1"/>
            </p:cNvSpPr>
            <p:nvPr/>
          </p:nvSpPr>
          <p:spPr bwMode="auto">
            <a:xfrm>
              <a:off x="3439" y="2407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32" name="Oval 89"/>
            <p:cNvSpPr>
              <a:spLocks noChangeArrowheads="1"/>
            </p:cNvSpPr>
            <p:nvPr/>
          </p:nvSpPr>
          <p:spPr bwMode="auto">
            <a:xfrm>
              <a:off x="3439" y="2599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13" name="Group 95"/>
          <p:cNvGrpSpPr>
            <a:grpSpLocks/>
          </p:cNvGrpSpPr>
          <p:nvPr/>
        </p:nvGrpSpPr>
        <p:grpSpPr bwMode="auto">
          <a:xfrm>
            <a:off x="5418138" y="3213100"/>
            <a:ext cx="163512" cy="1077913"/>
            <a:chOff x="3595" y="2024"/>
            <a:chExt cx="103" cy="679"/>
          </a:xfrm>
        </p:grpSpPr>
        <p:sp>
          <p:nvSpPr>
            <p:cNvPr id="25625" name="Oval 72"/>
            <p:cNvSpPr>
              <a:spLocks noChangeArrowheads="1"/>
            </p:cNvSpPr>
            <p:nvPr/>
          </p:nvSpPr>
          <p:spPr bwMode="auto">
            <a:xfrm>
              <a:off x="3595" y="2024"/>
              <a:ext cx="103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26" name="Oval 78"/>
            <p:cNvSpPr>
              <a:spLocks noChangeArrowheads="1"/>
            </p:cNvSpPr>
            <p:nvPr/>
          </p:nvSpPr>
          <p:spPr bwMode="auto">
            <a:xfrm>
              <a:off x="3595" y="2215"/>
              <a:ext cx="103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27" name="Oval 84"/>
            <p:cNvSpPr>
              <a:spLocks noChangeArrowheads="1"/>
            </p:cNvSpPr>
            <p:nvPr/>
          </p:nvSpPr>
          <p:spPr bwMode="auto">
            <a:xfrm>
              <a:off x="3595" y="2407"/>
              <a:ext cx="103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28" name="Oval 90"/>
            <p:cNvSpPr>
              <a:spLocks noChangeArrowheads="1"/>
            </p:cNvSpPr>
            <p:nvPr/>
          </p:nvSpPr>
          <p:spPr bwMode="auto">
            <a:xfrm>
              <a:off x="3595" y="2599"/>
              <a:ext cx="103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14" name="Group 96"/>
          <p:cNvGrpSpPr>
            <a:grpSpLocks/>
          </p:cNvGrpSpPr>
          <p:nvPr/>
        </p:nvGrpSpPr>
        <p:grpSpPr bwMode="auto">
          <a:xfrm>
            <a:off x="5664200" y="3213100"/>
            <a:ext cx="165100" cy="1077913"/>
            <a:chOff x="3750" y="2024"/>
            <a:chExt cx="104" cy="679"/>
          </a:xfrm>
        </p:grpSpPr>
        <p:sp>
          <p:nvSpPr>
            <p:cNvPr id="25621" name="Oval 73"/>
            <p:cNvSpPr>
              <a:spLocks noChangeArrowheads="1"/>
            </p:cNvSpPr>
            <p:nvPr/>
          </p:nvSpPr>
          <p:spPr bwMode="auto">
            <a:xfrm>
              <a:off x="3750" y="2024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22" name="Oval 79"/>
            <p:cNvSpPr>
              <a:spLocks noChangeArrowheads="1"/>
            </p:cNvSpPr>
            <p:nvPr/>
          </p:nvSpPr>
          <p:spPr bwMode="auto">
            <a:xfrm>
              <a:off x="3750" y="2215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23" name="Oval 85"/>
            <p:cNvSpPr>
              <a:spLocks noChangeArrowheads="1"/>
            </p:cNvSpPr>
            <p:nvPr/>
          </p:nvSpPr>
          <p:spPr bwMode="auto">
            <a:xfrm>
              <a:off x="3750" y="2407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624" name="Oval 91"/>
            <p:cNvSpPr>
              <a:spLocks noChangeArrowheads="1"/>
            </p:cNvSpPr>
            <p:nvPr/>
          </p:nvSpPr>
          <p:spPr bwMode="auto">
            <a:xfrm>
              <a:off x="3750" y="2599"/>
              <a:ext cx="104" cy="104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52321" name="Rectangle 97"/>
          <p:cNvSpPr>
            <a:spLocks noChangeArrowheads="1"/>
          </p:cNvSpPr>
          <p:nvPr/>
        </p:nvSpPr>
        <p:spPr bwMode="auto">
          <a:xfrm>
            <a:off x="6804025" y="1484313"/>
            <a:ext cx="1370013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×4</a:t>
            </a:r>
          </a:p>
        </p:txBody>
      </p:sp>
      <p:sp>
        <p:nvSpPr>
          <p:cNvPr id="52322" name="Text Box 98"/>
          <p:cNvSpPr txBox="1">
            <a:spLocks noChangeArrowheads="1"/>
          </p:cNvSpPr>
          <p:nvPr/>
        </p:nvSpPr>
        <p:spPr bwMode="auto">
          <a:xfrm>
            <a:off x="6316663" y="3284538"/>
            <a:ext cx="792162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</a:p>
        </p:txBody>
      </p:sp>
      <p:sp>
        <p:nvSpPr>
          <p:cNvPr id="52323" name="Rectangle 99"/>
          <p:cNvSpPr>
            <a:spLocks noChangeArrowheads="1"/>
          </p:cNvSpPr>
          <p:nvPr/>
        </p:nvSpPr>
        <p:spPr bwMode="auto">
          <a:xfrm>
            <a:off x="6804025" y="3302000"/>
            <a:ext cx="1370013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×5</a:t>
            </a:r>
          </a:p>
        </p:txBody>
      </p:sp>
      <p:sp>
        <p:nvSpPr>
          <p:cNvPr id="52325" name="Rectangle 10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92275" y="5013325"/>
            <a:ext cx="954088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91" grpId="0"/>
      <p:bldP spid="52321" grpId="0"/>
      <p:bldP spid="52322" grpId="0"/>
      <p:bldP spid="52323" grpId="0"/>
      <p:bldP spid="5232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66738"/>
            <a:ext cx="8177213" cy="762000"/>
          </a:xfrm>
        </p:spPr>
        <p:txBody>
          <a:bodyPr anchor="t" anchorCtr="0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zh-CN" altLang="en-US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你能在（）里填上合适的数吗？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6686550" cy="7921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44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25×16</a:t>
            </a:r>
            <a:r>
              <a:rPr lang="zh-CN" altLang="en-US" sz="44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44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16×</a:t>
            </a:r>
            <a:r>
              <a:rPr lang="zh-CN" altLang="en-US" sz="44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（     ）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4214813" y="1700213"/>
            <a:ext cx="1857375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25</a:t>
            </a:r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395288" y="2593975"/>
            <a:ext cx="67691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18×24=(     ) × 18</a:t>
            </a: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3060700" y="2565400"/>
            <a:ext cx="12954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24</a:t>
            </a:r>
          </a:p>
        </p:txBody>
      </p:sp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2643188" y="4071938"/>
            <a:ext cx="4427537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乘法交换律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9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/>
      <p:bldP spid="79882" grpId="0"/>
      <p:bldP spid="7988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66738"/>
            <a:ext cx="9144000" cy="762000"/>
          </a:xfrm>
        </p:spPr>
        <p:txBody>
          <a:bodyPr anchor="t" anchorCtr="0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zh-CN" altLang="en-US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你能在（）里填上合适的数吗？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468313" y="1844675"/>
            <a:ext cx="813593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4 ×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9×25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）＝（</a:t>
            </a: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4× 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　）</a:t>
            </a: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6097588" y="1849438"/>
            <a:ext cx="302418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25</a:t>
            </a:r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　　 </a:t>
            </a:r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9</a:t>
            </a:r>
          </a:p>
        </p:txBody>
      </p:sp>
      <p:sp>
        <p:nvSpPr>
          <p:cNvPr id="27653" name="Text Box 7"/>
          <p:cNvSpPr txBox="1">
            <a:spLocks noChangeArrowheads="1"/>
          </p:cNvSpPr>
          <p:nvPr/>
        </p:nvSpPr>
        <p:spPr bwMode="auto">
          <a:xfrm>
            <a:off x="539750" y="2852738"/>
            <a:ext cx="5040313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4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468313" y="2709863"/>
            <a:ext cx="7559675" cy="769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 ×17 ×5=17 ×</a:t>
            </a: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     ）</a:t>
            </a: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5291138" y="2709863"/>
            <a:ext cx="185261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2×5</a:t>
            </a:r>
          </a:p>
        </p:txBody>
      </p:sp>
      <p:sp>
        <p:nvSpPr>
          <p:cNvPr id="74765" name="Text Box 13"/>
          <p:cNvSpPr txBox="1">
            <a:spLocks noChangeArrowheads="1"/>
          </p:cNvSpPr>
          <p:nvPr/>
        </p:nvSpPr>
        <p:spPr bwMode="auto">
          <a:xfrm>
            <a:off x="928688" y="4071938"/>
            <a:ext cx="5975350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乘法结合律和交换律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/>
      <p:bldP spid="74758" grpId="0"/>
      <p:bldP spid="74760" grpId="0"/>
      <p:bldP spid="74761" grpId="0"/>
      <p:bldP spid="7476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9"/>
          <p:cNvSpPr txBox="1">
            <a:spLocks noChangeArrowheads="1"/>
          </p:cNvSpPr>
          <p:nvPr/>
        </p:nvSpPr>
        <p:spPr bwMode="auto">
          <a:xfrm>
            <a:off x="36513" y="1738313"/>
            <a:ext cx="8064500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8×9</a:t>
            </a:r>
            <a:r>
              <a:rPr lang="en-US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2×9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）＝（   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+  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×9</a:t>
            </a:r>
          </a:p>
        </p:txBody>
      </p:sp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1571625" y="4000500"/>
            <a:ext cx="5327650" cy="1108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乘法分配律</a:t>
            </a:r>
          </a:p>
        </p:txBody>
      </p:sp>
      <p:sp>
        <p:nvSpPr>
          <p:cNvPr id="28676" name="Rectangle 21"/>
          <p:cNvSpPr>
            <a:spLocks noGrp="1" noChangeArrowheads="1"/>
          </p:cNvSpPr>
          <p:nvPr>
            <p:ph type="title"/>
          </p:nvPr>
        </p:nvSpPr>
        <p:spPr>
          <a:xfrm>
            <a:off x="285750" y="571500"/>
            <a:ext cx="8286750" cy="762000"/>
          </a:xfrm>
        </p:spPr>
        <p:txBody>
          <a:bodyPr anchor="t" anchorCtr="0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zh-CN" altLang="en-US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你能在（）里填上合适的数吗？</a:t>
            </a:r>
          </a:p>
        </p:txBody>
      </p:sp>
      <p:sp>
        <p:nvSpPr>
          <p:cNvPr id="69655" name="Text Box 23"/>
          <p:cNvSpPr txBox="1">
            <a:spLocks noChangeArrowheads="1"/>
          </p:cNvSpPr>
          <p:nvPr/>
        </p:nvSpPr>
        <p:spPr bwMode="auto">
          <a:xfrm>
            <a:off x="4827588" y="1755775"/>
            <a:ext cx="601662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</a:p>
        </p:txBody>
      </p:sp>
      <p:sp>
        <p:nvSpPr>
          <p:cNvPr id="69656" name="Text Box 24"/>
          <p:cNvSpPr txBox="1">
            <a:spLocks noChangeArrowheads="1"/>
          </p:cNvSpPr>
          <p:nvPr/>
        </p:nvSpPr>
        <p:spPr bwMode="auto">
          <a:xfrm>
            <a:off x="5868988" y="1755775"/>
            <a:ext cx="56038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</a:p>
        </p:txBody>
      </p:sp>
      <p:sp>
        <p:nvSpPr>
          <p:cNvPr id="28679" name="Text Box 25"/>
          <p:cNvSpPr txBox="1">
            <a:spLocks noChangeArrowheads="1"/>
          </p:cNvSpPr>
          <p:nvPr/>
        </p:nvSpPr>
        <p:spPr bwMode="auto">
          <a:xfrm>
            <a:off x="107950" y="2852738"/>
            <a:ext cx="80645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12</a:t>
            </a:r>
            <a:r>
              <a:rPr lang="en-US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35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 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×4 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      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+     </a:t>
            </a:r>
          </a:p>
        </p:txBody>
      </p:sp>
      <p:sp>
        <p:nvSpPr>
          <p:cNvPr id="69658" name="Text Box 26"/>
          <p:cNvSpPr txBox="1">
            <a:spLocks noChangeArrowheads="1"/>
          </p:cNvSpPr>
          <p:nvPr/>
        </p:nvSpPr>
        <p:spPr bwMode="auto">
          <a:xfrm>
            <a:off x="4500563" y="2825750"/>
            <a:ext cx="16891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12×4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</a:p>
        </p:txBody>
      </p:sp>
      <p:sp>
        <p:nvSpPr>
          <p:cNvPr id="69660" name="Text Box 28"/>
          <p:cNvSpPr txBox="1">
            <a:spLocks noChangeArrowheads="1"/>
          </p:cNvSpPr>
          <p:nvPr/>
        </p:nvSpPr>
        <p:spPr bwMode="auto">
          <a:xfrm>
            <a:off x="6357938" y="2786063"/>
            <a:ext cx="16891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35×4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9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4" grpId="0"/>
      <p:bldP spid="69655" grpId="0"/>
      <p:bldP spid="69656" grpId="0"/>
      <p:bldP spid="69658" grpId="0"/>
      <p:bldP spid="6966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258888" y="1989138"/>
            <a:ext cx="1800225" cy="1439862"/>
          </a:xfrm>
          <a:prstGeom prst="rect">
            <a:avLst/>
          </a:prstGeom>
          <a:solidFill>
            <a:schemeClr val="hlink"/>
          </a:solidFill>
          <a:ln w="38100" algn="ctr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059113" y="1989138"/>
            <a:ext cx="1079500" cy="1439862"/>
          </a:xfrm>
          <a:prstGeom prst="rect">
            <a:avLst/>
          </a:prstGeom>
          <a:solidFill>
            <a:schemeClr val="hlink"/>
          </a:solidFill>
          <a:ln w="38100" algn="ctr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12775" y="1052513"/>
            <a:ext cx="5759450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面积是多少平方米</a:t>
            </a:r>
            <a:r>
              <a:rPr lang="en-US" altLang="zh-CN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?</a:t>
            </a:r>
          </a:p>
        </p:txBody>
      </p:sp>
      <p:sp>
        <p:nvSpPr>
          <p:cNvPr id="29701" name="Rectangle 6"/>
          <p:cNvSpPr>
            <a:spLocks noChangeArrowheads="1"/>
          </p:cNvSpPr>
          <p:nvPr/>
        </p:nvSpPr>
        <p:spPr bwMode="auto">
          <a:xfrm>
            <a:off x="650875" y="2219325"/>
            <a:ext cx="492125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</a:p>
        </p:txBody>
      </p:sp>
      <p:sp>
        <p:nvSpPr>
          <p:cNvPr id="29702" name="Rectangle 7"/>
          <p:cNvSpPr>
            <a:spLocks noChangeArrowheads="1"/>
          </p:cNvSpPr>
          <p:nvPr/>
        </p:nvSpPr>
        <p:spPr bwMode="auto">
          <a:xfrm>
            <a:off x="1908175" y="3314700"/>
            <a:ext cx="492125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5</a:t>
            </a:r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3259138" y="3316288"/>
            <a:ext cx="492125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4643438" y="2133600"/>
            <a:ext cx="2976562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5×4+3×4</a:t>
            </a: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1331913" y="4868863"/>
            <a:ext cx="2668587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(5+3)×4</a:t>
            </a:r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4140200" y="4852988"/>
            <a:ext cx="4176713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=32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（㎡）</a:t>
            </a:r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4500563" y="3071813"/>
            <a:ext cx="3214687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=32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（㎡）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/>
      <p:bldP spid="53258" grpId="0"/>
      <p:bldP spid="53259" grpId="0"/>
      <p:bldP spid="5326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1973263"/>
            <a:ext cx="3297238" cy="663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40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25×81×4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CN" sz="4000" b="1" smtClean="0">
              <a:solidFill>
                <a:srgbClr val="000000"/>
              </a:solidFill>
              <a:effectLst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250825" y="2836863"/>
            <a:ext cx="4392613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＝（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25×4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×81</a:t>
            </a: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179388" y="3702050"/>
            <a:ext cx="388778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　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8100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003800" y="1973263"/>
            <a:ext cx="41402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125×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7×8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4427538" y="2765425"/>
            <a:ext cx="42481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＝（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125×8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×7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4500563" y="3557588"/>
            <a:ext cx="3529012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　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7000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611188" y="858838"/>
            <a:ext cx="554513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用简便方法计算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  <p:bldP spid="70660" grpId="0"/>
      <p:bldP spid="70662" grpId="0"/>
      <p:bldP spid="7066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60525" y="1971675"/>
            <a:ext cx="4483100" cy="663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40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13×39</a:t>
            </a:r>
            <a:r>
              <a:rPr lang="zh-CN" altLang="en-US" sz="40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87×39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CN" sz="4000" b="1" smtClean="0">
              <a:solidFill>
                <a:srgbClr val="000000"/>
              </a:solidFill>
              <a:effectLst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996950" y="2835275"/>
            <a:ext cx="49688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＝（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13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87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×39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925513" y="3700463"/>
            <a:ext cx="388778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　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100×39</a:t>
            </a:r>
          </a:p>
        </p:txBody>
      </p:sp>
      <p:sp>
        <p:nvSpPr>
          <p:cNvPr id="31749" name="Rectangle 8"/>
          <p:cNvSpPr>
            <a:spLocks noChangeArrowheads="1"/>
          </p:cNvSpPr>
          <p:nvPr/>
        </p:nvSpPr>
        <p:spPr bwMode="auto">
          <a:xfrm>
            <a:off x="1357313" y="857250"/>
            <a:ext cx="554513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用简便方法计算</a:t>
            </a: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925513" y="4446588"/>
            <a:ext cx="388778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　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3900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  <p:bldP spid="80900" grpId="0"/>
      <p:bldP spid="8090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714375"/>
            <a:ext cx="4559300" cy="5715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2771" name="Rectangle 16"/>
          <p:cNvSpPr>
            <a:spLocks noChangeArrowheads="1"/>
          </p:cNvSpPr>
          <p:nvPr/>
        </p:nvSpPr>
        <p:spPr bwMode="auto">
          <a:xfrm>
            <a:off x="755650" y="3284538"/>
            <a:ext cx="297815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举例说明。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44450" y="765175"/>
            <a:ext cx="5384800" cy="2370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华文行楷" pitchFamily="2" charset="-122"/>
              </a:rPr>
              <a:t>     </a:t>
            </a:r>
            <a:r>
              <a:rPr lang="zh-CN" altLang="en-US" sz="4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整数运算的</a:t>
            </a:r>
            <a:r>
              <a:rPr lang="zh-CN" altLang="en-US" sz="4400" b="1" dirty="0">
                <a:solidFill>
                  <a:srgbClr val="000099"/>
                </a:solidFill>
                <a:latin typeface="华文新魏" pitchFamily="2" charset="-122"/>
                <a:ea typeface="华文新魏" pitchFamily="2" charset="-122"/>
              </a:rPr>
              <a:t>运算</a:t>
            </a:r>
            <a:r>
              <a:rPr lang="zh-CN" altLang="en-US" sz="4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律在小数、分数</a:t>
            </a:r>
            <a:r>
              <a:rPr lang="zh-CN" altLang="en-US" sz="4400" b="1" dirty="0">
                <a:solidFill>
                  <a:srgbClr val="000099"/>
                </a:solidFill>
                <a:latin typeface="华文新魏" pitchFamily="2" charset="-122"/>
                <a:ea typeface="华文新魏" pitchFamily="2" charset="-122"/>
              </a:rPr>
              <a:t>运算</a:t>
            </a:r>
            <a:r>
              <a:rPr lang="zh-CN" altLang="en-US" sz="4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中成立吗？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1973263"/>
            <a:ext cx="4086225" cy="663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4000" b="1" smtClean="0">
                <a:solidFill>
                  <a:srgbClr val="000000"/>
                </a:solidFill>
                <a:effectLst/>
                <a:latin typeface="楷体_GB2312" pitchFamily="49" charset="-122"/>
                <a:ea typeface="楷体_GB2312" pitchFamily="49" charset="-122"/>
              </a:rPr>
              <a:t>2.5×3.57×40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CN" sz="4000" b="1" smtClean="0">
              <a:solidFill>
                <a:srgbClr val="000000"/>
              </a:solidFill>
              <a:effectLst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250825" y="2836863"/>
            <a:ext cx="49688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2.5×40×3.57</a:t>
            </a: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179388" y="3702050"/>
            <a:ext cx="388778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100×3.57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611188" y="858838"/>
            <a:ext cx="554513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用简便方法计算</a:t>
            </a: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179388" y="4448175"/>
            <a:ext cx="388778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357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448300" y="1462088"/>
            <a:ext cx="708025" cy="1350962"/>
            <a:chOff x="3432" y="1047"/>
            <a:chExt cx="446" cy="851"/>
          </a:xfrm>
        </p:grpSpPr>
        <p:sp>
          <p:nvSpPr>
            <p:cNvPr id="33821" name="Text Box 8"/>
            <p:cNvSpPr txBox="1">
              <a:spLocks noChangeArrowheads="1"/>
            </p:cNvSpPr>
            <p:nvPr/>
          </p:nvSpPr>
          <p:spPr bwMode="auto">
            <a:xfrm>
              <a:off x="3491" y="1047"/>
              <a:ext cx="38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5</a:t>
              </a:r>
            </a:p>
          </p:txBody>
        </p:sp>
        <p:sp>
          <p:nvSpPr>
            <p:cNvPr id="33822" name="Text Box 9"/>
            <p:cNvSpPr txBox="1">
              <a:spLocks noChangeArrowheads="1"/>
            </p:cNvSpPr>
            <p:nvPr/>
          </p:nvSpPr>
          <p:spPr bwMode="auto">
            <a:xfrm>
              <a:off x="3481" y="1456"/>
              <a:ext cx="39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9</a:t>
              </a:r>
            </a:p>
          </p:txBody>
        </p:sp>
        <p:sp>
          <p:nvSpPr>
            <p:cNvPr id="33823" name="Line 10"/>
            <p:cNvSpPr>
              <a:spLocks noChangeShapeType="1"/>
            </p:cNvSpPr>
            <p:nvPr/>
          </p:nvSpPr>
          <p:spPr bwMode="auto">
            <a:xfrm>
              <a:off x="3432" y="1490"/>
              <a:ext cx="4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3800" name="Text Box 11"/>
          <p:cNvSpPr txBox="1">
            <a:spLocks noChangeArrowheads="1"/>
          </p:cNvSpPr>
          <p:nvPr/>
        </p:nvSpPr>
        <p:spPr bwMode="auto">
          <a:xfrm>
            <a:off x="6156325" y="1860550"/>
            <a:ext cx="93503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</a:p>
        </p:txBody>
      </p:sp>
      <p:sp>
        <p:nvSpPr>
          <p:cNvPr id="33801" name="Text Box 21"/>
          <p:cNvSpPr txBox="1">
            <a:spLocks noChangeArrowheads="1"/>
          </p:cNvSpPr>
          <p:nvPr/>
        </p:nvSpPr>
        <p:spPr bwMode="auto">
          <a:xfrm>
            <a:off x="4859338" y="1860550"/>
            <a:ext cx="93503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</a:p>
        </p:txBody>
      </p:sp>
      <p:sp>
        <p:nvSpPr>
          <p:cNvPr id="33802" name="Text Box 22"/>
          <p:cNvSpPr txBox="1">
            <a:spLocks noChangeArrowheads="1"/>
          </p:cNvSpPr>
          <p:nvPr/>
        </p:nvSpPr>
        <p:spPr bwMode="auto">
          <a:xfrm>
            <a:off x="7297738" y="1905000"/>
            <a:ext cx="18129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×45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732588" y="1450975"/>
            <a:ext cx="708025" cy="1350963"/>
            <a:chOff x="3432" y="1047"/>
            <a:chExt cx="446" cy="851"/>
          </a:xfrm>
        </p:grpSpPr>
        <p:sp>
          <p:nvSpPr>
            <p:cNvPr id="33818" name="Text Box 26"/>
            <p:cNvSpPr txBox="1">
              <a:spLocks noChangeArrowheads="1"/>
            </p:cNvSpPr>
            <p:nvPr/>
          </p:nvSpPr>
          <p:spPr bwMode="auto">
            <a:xfrm>
              <a:off x="3491" y="1047"/>
              <a:ext cx="38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1</a:t>
              </a:r>
            </a:p>
          </p:txBody>
        </p:sp>
        <p:sp>
          <p:nvSpPr>
            <p:cNvPr id="33819" name="Text Box 27"/>
            <p:cNvSpPr txBox="1">
              <a:spLocks noChangeArrowheads="1"/>
            </p:cNvSpPr>
            <p:nvPr/>
          </p:nvSpPr>
          <p:spPr bwMode="auto">
            <a:xfrm>
              <a:off x="3481" y="1456"/>
              <a:ext cx="39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5</a:t>
              </a:r>
            </a:p>
          </p:txBody>
        </p:sp>
        <p:sp>
          <p:nvSpPr>
            <p:cNvPr id="33820" name="Line 28"/>
            <p:cNvSpPr>
              <a:spLocks noChangeShapeType="1"/>
            </p:cNvSpPr>
            <p:nvPr/>
          </p:nvSpPr>
          <p:spPr bwMode="auto">
            <a:xfrm>
              <a:off x="3432" y="1490"/>
              <a:ext cx="4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4716463" y="2603500"/>
            <a:ext cx="4906962" cy="1422400"/>
            <a:chOff x="2971" y="1766"/>
            <a:chExt cx="3091" cy="896"/>
          </a:xfrm>
        </p:grpSpPr>
        <p:sp>
          <p:nvSpPr>
            <p:cNvPr id="33807" name="Text Box 16"/>
            <p:cNvSpPr txBox="1">
              <a:spLocks noChangeArrowheads="1"/>
            </p:cNvSpPr>
            <p:nvPr/>
          </p:nvSpPr>
          <p:spPr bwMode="auto">
            <a:xfrm>
              <a:off x="2971" y="2031"/>
              <a:ext cx="317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=</a:t>
              </a:r>
            </a:p>
          </p:txBody>
        </p:sp>
        <p:grpSp>
          <p:nvGrpSpPr>
            <p:cNvPr id="5" name="Group 29"/>
            <p:cNvGrpSpPr>
              <a:grpSpLocks/>
            </p:cNvGrpSpPr>
            <p:nvPr/>
          </p:nvGrpSpPr>
          <p:grpSpPr bwMode="auto">
            <a:xfrm>
              <a:off x="3288" y="1766"/>
              <a:ext cx="446" cy="851"/>
              <a:chOff x="3432" y="1047"/>
              <a:chExt cx="446" cy="851"/>
            </a:xfrm>
          </p:grpSpPr>
          <p:sp>
            <p:nvSpPr>
              <p:cNvPr id="33815" name="Text Box 30"/>
              <p:cNvSpPr txBox="1">
                <a:spLocks noChangeArrowheads="1"/>
              </p:cNvSpPr>
              <p:nvPr/>
            </p:nvSpPr>
            <p:spPr bwMode="auto">
              <a:xfrm>
                <a:off x="3491" y="1047"/>
                <a:ext cx="387" cy="4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000" b="1">
                    <a:solidFill>
                      <a:srgbClr val="000000"/>
                    </a:solidFill>
                    <a:latin typeface="楷体_GB2312" pitchFamily="49" charset="-122"/>
                    <a:ea typeface="楷体_GB2312" pitchFamily="49" charset="-122"/>
                  </a:rPr>
                  <a:t>5</a:t>
                </a:r>
              </a:p>
            </p:txBody>
          </p:sp>
          <p:sp>
            <p:nvSpPr>
              <p:cNvPr id="33816" name="Text Box 31"/>
              <p:cNvSpPr txBox="1">
                <a:spLocks noChangeArrowheads="1"/>
              </p:cNvSpPr>
              <p:nvPr/>
            </p:nvSpPr>
            <p:spPr bwMode="auto">
              <a:xfrm>
                <a:off x="3481" y="1456"/>
                <a:ext cx="397" cy="4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000" b="1">
                    <a:solidFill>
                      <a:srgbClr val="000000"/>
                    </a:solidFill>
                    <a:latin typeface="楷体_GB2312" pitchFamily="49" charset="-122"/>
                    <a:ea typeface="楷体_GB2312" pitchFamily="49" charset="-122"/>
                  </a:rPr>
                  <a:t>9</a:t>
                </a:r>
              </a:p>
            </p:txBody>
          </p:sp>
          <p:sp>
            <p:nvSpPr>
              <p:cNvPr id="33817" name="Line 32"/>
              <p:cNvSpPr>
                <a:spLocks noChangeShapeType="1"/>
              </p:cNvSpPr>
              <p:nvPr/>
            </p:nvSpPr>
            <p:spPr bwMode="auto">
              <a:xfrm>
                <a:off x="3432" y="1490"/>
                <a:ext cx="408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33809" name="Text Box 33"/>
            <p:cNvSpPr txBox="1">
              <a:spLocks noChangeArrowheads="1"/>
            </p:cNvSpPr>
            <p:nvPr/>
          </p:nvSpPr>
          <p:spPr bwMode="auto">
            <a:xfrm>
              <a:off x="3560" y="2024"/>
              <a:ext cx="1142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×45</a:t>
              </a:r>
              <a:r>
                <a:rPr lang="zh-CN" altLang="en-US" sz="32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－</a:t>
              </a:r>
            </a:p>
          </p:txBody>
        </p:sp>
        <p:grpSp>
          <p:nvGrpSpPr>
            <p:cNvPr id="6" name="Group 34"/>
            <p:cNvGrpSpPr>
              <a:grpSpLocks/>
            </p:cNvGrpSpPr>
            <p:nvPr/>
          </p:nvGrpSpPr>
          <p:grpSpPr bwMode="auto">
            <a:xfrm>
              <a:off x="4583" y="1811"/>
              <a:ext cx="446" cy="851"/>
              <a:chOff x="3432" y="1047"/>
              <a:chExt cx="446" cy="851"/>
            </a:xfrm>
          </p:grpSpPr>
          <p:sp>
            <p:nvSpPr>
              <p:cNvPr id="33812" name="Text Box 35"/>
              <p:cNvSpPr txBox="1">
                <a:spLocks noChangeArrowheads="1"/>
              </p:cNvSpPr>
              <p:nvPr/>
            </p:nvSpPr>
            <p:spPr bwMode="auto">
              <a:xfrm>
                <a:off x="3491" y="1047"/>
                <a:ext cx="387" cy="4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000" b="1">
                    <a:solidFill>
                      <a:srgbClr val="000000"/>
                    </a:solidFill>
                    <a:latin typeface="楷体_GB2312" pitchFamily="49" charset="-122"/>
                    <a:ea typeface="楷体_GB2312" pitchFamily="49" charset="-122"/>
                  </a:rPr>
                  <a:t>1</a:t>
                </a:r>
              </a:p>
            </p:txBody>
          </p:sp>
          <p:sp>
            <p:nvSpPr>
              <p:cNvPr id="33813" name="Text Box 36"/>
              <p:cNvSpPr txBox="1">
                <a:spLocks noChangeArrowheads="1"/>
              </p:cNvSpPr>
              <p:nvPr/>
            </p:nvSpPr>
            <p:spPr bwMode="auto">
              <a:xfrm>
                <a:off x="3481" y="1456"/>
                <a:ext cx="397" cy="4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000" b="1">
                    <a:solidFill>
                      <a:srgbClr val="000000"/>
                    </a:solidFill>
                    <a:latin typeface="楷体_GB2312" pitchFamily="49" charset="-122"/>
                    <a:ea typeface="楷体_GB2312" pitchFamily="49" charset="-122"/>
                  </a:rPr>
                  <a:t>5</a:t>
                </a:r>
              </a:p>
            </p:txBody>
          </p:sp>
          <p:sp>
            <p:nvSpPr>
              <p:cNvPr id="33814" name="Line 37"/>
              <p:cNvSpPr>
                <a:spLocks noChangeShapeType="1"/>
              </p:cNvSpPr>
              <p:nvPr/>
            </p:nvSpPr>
            <p:spPr bwMode="auto">
              <a:xfrm>
                <a:off x="3432" y="1490"/>
                <a:ext cx="408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33811" name="Text Box 38"/>
            <p:cNvSpPr txBox="1">
              <a:spLocks noChangeArrowheads="1"/>
            </p:cNvSpPr>
            <p:nvPr/>
          </p:nvSpPr>
          <p:spPr bwMode="auto">
            <a:xfrm>
              <a:off x="4920" y="2038"/>
              <a:ext cx="1142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×45</a:t>
              </a:r>
            </a:p>
          </p:txBody>
        </p:sp>
      </p:grpSp>
      <p:sp>
        <p:nvSpPr>
          <p:cNvPr id="82985" name="Text Box 41"/>
          <p:cNvSpPr txBox="1">
            <a:spLocks noChangeArrowheads="1"/>
          </p:cNvSpPr>
          <p:nvPr/>
        </p:nvSpPr>
        <p:spPr bwMode="auto">
          <a:xfrm>
            <a:off x="4716463" y="4210050"/>
            <a:ext cx="22320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=25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9</a:t>
            </a:r>
          </a:p>
        </p:txBody>
      </p:sp>
      <p:sp>
        <p:nvSpPr>
          <p:cNvPr id="82996" name="Text Box 52"/>
          <p:cNvSpPr txBox="1">
            <a:spLocks noChangeArrowheads="1"/>
          </p:cNvSpPr>
          <p:nvPr/>
        </p:nvSpPr>
        <p:spPr bwMode="auto">
          <a:xfrm>
            <a:off x="4716463" y="4957763"/>
            <a:ext cx="22320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=16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2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/>
      <p:bldP spid="82948" grpId="0"/>
      <p:bldP spid="82950" grpId="0"/>
      <p:bldP spid="82985" grpId="0"/>
      <p:bldP spid="829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61518" y="664493"/>
            <a:ext cx="6430962" cy="676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整数加法与减法的计算方法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14313" y="1416050"/>
            <a:ext cx="8836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加法：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相同数位对齐，从个位加起，满十进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14313" y="2143125"/>
            <a:ext cx="90424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减法：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相同数位对齐，从个位减起，哪位不够</a:t>
            </a:r>
          </a:p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减，就向前一位退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作十加上本位上的数再减。 </a:t>
            </a:r>
          </a:p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85750" y="4214813"/>
            <a:ext cx="82296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zh-CN" altLang="zh-CN" sz="3200" b="1" kern="0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sz="3200" b="1" kern="0" dirty="0">
                <a:latin typeface="楷体_GB2312" pitchFamily="49" charset="-122"/>
                <a:ea typeface="楷体_GB2312" pitchFamily="49" charset="-122"/>
              </a:rPr>
              <a:t>）分母相同时，只把分子相加、减，分母不变； </a:t>
            </a: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zh-CN" altLang="zh-CN" sz="3200" b="1" kern="0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sz="3200" b="1" kern="0" dirty="0">
                <a:latin typeface="楷体_GB2312" pitchFamily="49" charset="-122"/>
                <a:ea typeface="楷体_GB2312" pitchFamily="49" charset="-122"/>
              </a:rPr>
              <a:t>）分母不相同时，要先通分成同分母分数再相加、减。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zh-CN" altLang="zh-CN" sz="3200" kern="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8625" y="3286125"/>
            <a:ext cx="6359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分数加法与减法的计算方法</a:t>
            </a:r>
            <a:endParaRPr lang="zh-CN" altLang="en-US" sz="40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同侧圆角矩形 6"/>
          <p:cNvSpPr/>
          <p:nvPr/>
        </p:nvSpPr>
        <p:spPr>
          <a:xfrm>
            <a:off x="467546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8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  <p:bldP spid="4100" grpId="0" bldLvl="0" autoUpdateAnimBg="0"/>
      <p:bldP spid="4101" grpId="0" bldLvl="0" autoUpdateAnimBg="0"/>
      <p:bldP spid="10" grpId="0" build="p" autoUpdateAnimBg="0"/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 descr="school154450_306437"/>
          <p:cNvPicPr>
            <a:picLocks noChangeAspect="1" noChangeArrowheads="1"/>
          </p:cNvPicPr>
          <p:nvPr/>
        </p:nvPicPr>
        <p:blipFill>
          <a:blip r:embed="rId2" cstate="print"/>
          <a:srcRect b="2292"/>
          <a:stretch>
            <a:fillRect/>
          </a:stretch>
        </p:blipFill>
        <p:spPr bwMode="auto">
          <a:xfrm>
            <a:off x="3035300" y="692150"/>
            <a:ext cx="6108700" cy="602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323850" y="1341438"/>
            <a:ext cx="6119813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你出题，</a:t>
            </a:r>
            <a:r>
              <a:rPr lang="zh-CN" altLang="en-US" sz="5400" b="1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我来算。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755650" y="692150"/>
            <a:ext cx="7632700" cy="1570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王阿姨开了一个小商店，她准备到超市批发下列商品，她带了</a:t>
            </a: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3000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元钱，如果购买这些商品，钱够吗？ </a:t>
            </a:r>
          </a:p>
        </p:txBody>
      </p:sp>
      <p:graphicFrame>
        <p:nvGraphicFramePr>
          <p:cNvPr id="86050" name="Group 34"/>
          <p:cNvGraphicFramePr>
            <a:graphicFrameLocks noGrp="1"/>
          </p:cNvGraphicFramePr>
          <p:nvPr>
            <p:ph/>
          </p:nvPr>
        </p:nvGraphicFramePr>
        <p:xfrm>
          <a:off x="1116013" y="2565400"/>
          <a:ext cx="6911975" cy="3560764"/>
        </p:xfrm>
        <a:graphic>
          <a:graphicData uri="http://schemas.openxmlformats.org/drawingml/2006/table">
            <a:tbl>
              <a:tblPr/>
              <a:tblGrid>
                <a:gridCol w="2303462"/>
                <a:gridCol w="2305050"/>
                <a:gridCol w="2303463"/>
              </a:tblGrid>
              <a:tr h="712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商  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单价（元）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数量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巧克力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36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洗衣粉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15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吸收液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36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洗发露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36</a:t>
                      </a: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755650" y="1125538"/>
            <a:ext cx="78486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43×36+36×15+17×36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25×36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684213" y="2133600"/>
            <a:ext cx="78486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43+15+17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25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×36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673100" y="2924175"/>
            <a:ext cx="339883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=100×36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655638" y="3767138"/>
            <a:ext cx="35560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=3600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（元）</a:t>
            </a:r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611188" y="4557713"/>
            <a:ext cx="35560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3600&gt;3000</a:t>
            </a:r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611188" y="5445125"/>
            <a:ext cx="53181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答：王阿姨带的钱不够。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/>
      <p:bldP spid="84996" grpId="0"/>
      <p:bldP spid="84997" grpId="0"/>
      <p:bldP spid="84998" grpId="0"/>
      <p:bldP spid="8499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684213" y="692150"/>
            <a:ext cx="73437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下面各题怎样算简便就怎样算。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684213" y="1628775"/>
            <a:ext cx="8459787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46+32+54            546+785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146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4213" y="2370138"/>
            <a:ext cx="845978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0.7+3.9+4.3+6.1     25×49×4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684213" y="3173413"/>
            <a:ext cx="845978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8×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36</a:t>
            </a:r>
            <a:r>
              <a:rPr lang="zh-CN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×125</a:t>
            </a:r>
            <a:r>
              <a:rPr lang="zh-CN" altLang="en-US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      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13×10.2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684213" y="3881438"/>
            <a:ext cx="49593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8×4×12.5×0.25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684213" y="4541838"/>
            <a:ext cx="51022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2.7×4.8+2.7×5.2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684213" y="5286375"/>
            <a:ext cx="417353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905×99+905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071563"/>
            <a:ext cx="53022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AutoShape 3"/>
          <p:cNvSpPr>
            <a:spLocks noChangeArrowheads="1"/>
          </p:cNvSpPr>
          <p:nvPr/>
        </p:nvSpPr>
        <p:spPr bwMode="auto">
          <a:xfrm>
            <a:off x="4929188" y="142875"/>
            <a:ext cx="4214812" cy="1997075"/>
          </a:xfrm>
          <a:prstGeom prst="cloudCallout">
            <a:avLst>
              <a:gd name="adj1" fmla="val 16597"/>
              <a:gd name="adj2" fmla="val 80319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r>
              <a:rPr kumimoji="1"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两种水果各买</a:t>
            </a:r>
            <a:r>
              <a:rPr kumimoji="1"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kumimoji="1"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箱，共需要多少元？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28625" y="2928938"/>
            <a:ext cx="55562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方法一</a:t>
            </a:r>
            <a:r>
              <a:rPr kumimoji="1"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：    </a:t>
            </a:r>
            <a:r>
              <a:rPr kumimoji="1"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26×4+74×4</a:t>
            </a:r>
          </a:p>
          <a:p>
            <a:r>
              <a:rPr kumimoji="1"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          =104+296</a:t>
            </a:r>
          </a:p>
          <a:p>
            <a:r>
              <a:rPr kumimoji="1"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          =400</a:t>
            </a:r>
            <a:r>
              <a:rPr kumimoji="1"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（元）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131888" y="4302125"/>
            <a:ext cx="49291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方法二</a:t>
            </a:r>
            <a:r>
              <a:rPr kumimoji="1"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：   （</a:t>
            </a:r>
            <a:r>
              <a:rPr kumimoji="1"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26+74</a:t>
            </a:r>
            <a:r>
              <a:rPr kumimoji="1"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kumimoji="1"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×4</a:t>
            </a:r>
          </a:p>
          <a:p>
            <a:r>
              <a:rPr kumimoji="1"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       =100×4</a:t>
            </a:r>
          </a:p>
          <a:p>
            <a:r>
              <a:rPr kumimoji="1"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       =400</a:t>
            </a:r>
            <a:r>
              <a:rPr kumimoji="1"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（元）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057275" y="5773738"/>
            <a:ext cx="32718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答：共需</a:t>
            </a:r>
            <a:r>
              <a:rPr kumimoji="1"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400</a:t>
            </a:r>
            <a:r>
              <a:rPr kumimoji="1" lang="zh-CN" altLang="en-US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元。</a:t>
            </a:r>
          </a:p>
        </p:txBody>
      </p:sp>
      <p:pic>
        <p:nvPicPr>
          <p:cNvPr id="38919" name="Picture 7" descr="ren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2643188"/>
            <a:ext cx="23352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529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5530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6"/>
          <p:cNvSpPr txBox="1">
            <a:spLocks noChangeArrowheads="1"/>
          </p:cNvSpPr>
          <p:nvPr/>
        </p:nvSpPr>
        <p:spPr bwMode="auto">
          <a:xfrm>
            <a:off x="2388939" y="785813"/>
            <a:ext cx="6359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小数加法与减法的计算方法</a:t>
            </a: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285750" y="1714500"/>
            <a:ext cx="8143875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  计算小数加、减法，先把小数点对齐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相同数位上的数对齐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， 再按照整数加、减法的法则进行计算，最后在得数里对齐横线上的小数点点上小数点。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得数的小数部分末尾有0，一般要把0去掉。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)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643063"/>
            <a:ext cx="8229600" cy="5214937"/>
          </a:xfrm>
        </p:spPr>
        <p:txBody>
          <a:bodyPr/>
          <a:lstStyle/>
          <a:p>
            <a:pPr marL="0" indent="0"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1）从右起，依次用第二个因数每位上的数去乘第一个因数，乘到哪一位，得数的末尾就和第二个因数的那一位对齐； </a:t>
            </a:r>
          </a:p>
          <a:p>
            <a:pPr marL="0" indent="0"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2）然后把几次乘得的数加起来。 </a:t>
            </a:r>
          </a:p>
          <a:p>
            <a:pPr marL="0" indent="0" algn="just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b="1" dirty="0" smtClean="0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整数末尾有0的乘法：可以先把0前面的数相乘，然后看各因数的末尾一共有几个0，就在乘得的数的末尾添写几个0。</a:t>
            </a:r>
            <a:r>
              <a:rPr lang="en-US" altLang="zh-CN" b="1" dirty="0" smtClean="0">
                <a:latin typeface="楷体_GB2312" pitchFamily="49" charset="-122"/>
                <a:ea typeface="楷体_GB2312" pitchFamily="49" charset="-122"/>
              </a:rPr>
              <a:t>)</a:t>
            </a:r>
            <a:endParaRPr lang="zh-CN" altLang="en-US" b="1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2288332" y="858863"/>
            <a:ext cx="35798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sz="4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整数乘法法则</a:t>
            </a:r>
            <a:endParaRPr lang="zh-CN" altLang="en-US" sz="4400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00063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sz="4800" b="1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小数乘法法则：</a:t>
            </a:r>
            <a:r>
              <a:rPr lang="zh-CN" sz="6600" b="1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857375"/>
            <a:ext cx="8229600" cy="3071813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b="1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b="1" smtClean="0">
                <a:latin typeface="楷体_GB2312" pitchFamily="49" charset="-122"/>
                <a:ea typeface="楷体_GB2312" pitchFamily="49" charset="-122"/>
              </a:rPr>
              <a:t>）按整数乘法的法则算出积； 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b="1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b="1" smtClean="0">
                <a:latin typeface="楷体_GB2312" pitchFamily="49" charset="-122"/>
                <a:ea typeface="楷体_GB2312" pitchFamily="49" charset="-122"/>
              </a:rPr>
              <a:t>）再看因数中一共有几位小数，就从得数的右边起数出几位，点上小数点。 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b="1" smtClean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b="1" smtClean="0">
                <a:latin typeface="楷体_GB2312" pitchFamily="49" charset="-122"/>
                <a:ea typeface="楷体_GB2312" pitchFamily="49" charset="-122"/>
              </a:rPr>
              <a:t>）得数的小数部分末尾有</a:t>
            </a:r>
            <a:r>
              <a:rPr lang="zh-CN" altLang="zh-CN" b="1" smtClean="0"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b="1" smtClean="0">
                <a:latin typeface="楷体_GB2312" pitchFamily="49" charset="-122"/>
                <a:ea typeface="楷体_GB2312" pitchFamily="49" charset="-122"/>
              </a:rPr>
              <a:t>，一般要把</a:t>
            </a:r>
            <a:r>
              <a:rPr lang="zh-CN" altLang="zh-CN" b="1" smtClean="0"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b="1" smtClean="0">
                <a:latin typeface="楷体_GB2312" pitchFamily="49" charset="-122"/>
                <a:ea typeface="楷体_GB2312" pitchFamily="49" charset="-122"/>
              </a:rPr>
              <a:t>去掉。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1824"/>
            <a:ext cx="4330824" cy="1143000"/>
          </a:xfrm>
        </p:spPr>
        <p:txBody>
          <a:bodyPr/>
          <a:lstStyle/>
          <a:p>
            <a:pPr algn="l" eaLnBrk="1" hangingPunct="1"/>
            <a:r>
              <a:rPr lang="zh-CN" sz="40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分数乘法法则：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8229600" cy="1757362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把各个分数的分子乘起来作为分子，各个分数的分母乘起来作为分母，能约分的可先约分再计算。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28625" y="2857500"/>
            <a:ext cx="3659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整数的除法法则 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79388" y="3502025"/>
            <a:ext cx="860742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1）从被除数的高位起，先看除数有几位，再用</a:t>
            </a:r>
          </a:p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除数试除被除数的前几位，如果它比除数小，</a:t>
            </a:r>
          </a:p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再试除多一位数； </a:t>
            </a:r>
          </a:p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2）除到被除数的哪一位，就在那一位上写上商； </a:t>
            </a:r>
          </a:p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3）每次除后余数必须比除数小。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 autoUpdateAnimBg="0"/>
      <p:bldP spid="8197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sz="40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除数是整数的小数除法法则：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14438"/>
            <a:ext cx="8229600" cy="2333625"/>
          </a:xfrm>
        </p:spPr>
        <p:txBody>
          <a:bodyPr/>
          <a:lstStyle/>
          <a:p>
            <a:pPr eaLnBrk="1" hangingPunct="1"/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1）按照整数除法的法则去除，商的小数点要和被除数的小数点对齐； </a:t>
            </a:r>
          </a:p>
          <a:p>
            <a:pPr eaLnBrk="1" hangingPunct="1"/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2）如果除到被除数的末尾仍有余数，就在余数后面补零，再继续除。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71500" y="32146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zh-CN" sz="3600" b="1" kern="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j-cs"/>
              </a:rPr>
              <a:t>除数是小数的小数除法法则：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14313" y="4071938"/>
            <a:ext cx="850106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zh-CN" altLang="en-US" sz="3200" b="1" kern="0" dirty="0">
                <a:latin typeface="楷体_GB2312" pitchFamily="49" charset="-122"/>
                <a:ea typeface="楷体_GB2312" pitchFamily="49" charset="-122"/>
              </a:rPr>
              <a:t>1）先看除数中有几位小数，就把除数、被除数的小数点向右同时移动几位，如果被除数的数位不够的用零补足； 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zh-CN" altLang="en-US" sz="3200" b="1" kern="0" dirty="0">
                <a:latin typeface="楷体_GB2312" pitchFamily="49" charset="-122"/>
                <a:ea typeface="楷体_GB2312" pitchFamily="49" charset="-122"/>
              </a:rPr>
              <a:t>2）然后按照除数是整数的小数除法来除。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  <p:bldP spid="4" grpId="0"/>
      <p:bldP spid="5" grpId="0" build="p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5183</TotalTime>
  <Words>1976</Words>
  <Application>Microsoft Office PowerPoint</Application>
  <PresentationFormat>全屏显示(4:3)</PresentationFormat>
  <Paragraphs>327</Paragraphs>
  <Slides>45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4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小数乘法法则： </vt:lpstr>
      <vt:lpstr>分数乘法法则：</vt:lpstr>
      <vt:lpstr>除数是整数的小数除法法则：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你能在（）里填上合适的数吗？</vt:lpstr>
      <vt:lpstr>你能在（）里填上合适的数吗？</vt:lpstr>
      <vt:lpstr>用简便方法计算</vt:lpstr>
      <vt:lpstr>PowerPoint 演示文稿</vt:lpstr>
      <vt:lpstr>你能在（）里填上合适的数吗？</vt:lpstr>
      <vt:lpstr>你能在（）里填上合适的数吗？</vt:lpstr>
      <vt:lpstr>你能在（）里填上合适的数吗？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195</cp:revision>
  <dcterms:modified xsi:type="dcterms:W3CDTF">2018-08-09T01:40:21Z</dcterms:modified>
</cp:coreProperties>
</file>